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media/image2.jpg" ContentType="image/pn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1" r:id="rId6"/>
    <p:sldId id="262" r:id="rId7"/>
    <p:sldId id="263" r:id="rId8"/>
    <p:sldId id="264" r:id="rId9"/>
    <p:sldId id="265" r:id="rId10"/>
    <p:sldId id="266" r:id="rId11"/>
    <p:sldId id="267" r:id="rId12"/>
    <p:sldId id="268"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3798" autoAdjust="0"/>
  </p:normalViewPr>
  <p:slideViewPr>
    <p:cSldViewPr snapToGrid="0">
      <p:cViewPr varScale="1">
        <p:scale>
          <a:sx n="81" d="100"/>
          <a:sy n="81" d="100"/>
        </p:scale>
        <p:origin x="906"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B39C007-668C-49E7-86E7-4EAF63952E92}" type="datetimeFigureOut">
              <a:rPr lang="en-US" smtClean="0"/>
              <a:t>4/9/2023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7738625-43FC-4A37-BC39-2F780B6F5180}" type="slidenum">
              <a:rPr lang="en-US" smtClean="0"/>
              <a:t>‹#›</a:t>
            </a:fld>
            <a:endParaRPr lang="en-US"/>
          </a:p>
        </p:txBody>
      </p:sp>
    </p:spTree>
    <p:extLst>
      <p:ext uri="{BB962C8B-B14F-4D97-AF65-F5344CB8AC3E}">
        <p14:creationId xmlns:p14="http://schemas.microsoft.com/office/powerpoint/2010/main" val="3281515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B39C007-668C-49E7-86E7-4EAF63952E92}" type="datetimeFigureOut">
              <a:rPr lang="en-US" smtClean="0"/>
              <a:t>4/9/2023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7738625-43FC-4A37-BC39-2F780B6F5180}" type="slidenum">
              <a:rPr lang="en-US" smtClean="0"/>
              <a:t>‹#›</a:t>
            </a:fld>
            <a:endParaRPr lang="en-US"/>
          </a:p>
        </p:txBody>
      </p:sp>
    </p:spTree>
    <p:extLst>
      <p:ext uri="{BB962C8B-B14F-4D97-AF65-F5344CB8AC3E}">
        <p14:creationId xmlns:p14="http://schemas.microsoft.com/office/powerpoint/2010/main" val="39066690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B39C007-668C-49E7-86E7-4EAF63952E92}" type="datetimeFigureOut">
              <a:rPr lang="en-US" smtClean="0"/>
              <a:t>4/9/2023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7738625-43FC-4A37-BC39-2F780B6F5180}"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lumMod val="60000"/>
                    <a:lumOff val="40000"/>
                  </a:schemeClr>
                </a:solidFill>
                <a:latin typeface="Arial"/>
              </a:rPr>
              <a:t>”</a:t>
            </a:r>
            <a:endParaRPr lang="en-US">
              <a:solidFill>
                <a:schemeClr val="accent1">
                  <a:lumMod val="60000"/>
                  <a:lumOff val="40000"/>
                </a:schemeClr>
              </a:solidFill>
              <a:latin typeface="Arial"/>
            </a:endParaRPr>
          </a:p>
        </p:txBody>
      </p:sp>
    </p:spTree>
    <p:extLst>
      <p:ext uri="{BB962C8B-B14F-4D97-AF65-F5344CB8AC3E}">
        <p14:creationId xmlns:p14="http://schemas.microsoft.com/office/powerpoint/2010/main" val="85800605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B39C007-668C-49E7-86E7-4EAF63952E92}" type="datetimeFigureOut">
              <a:rPr lang="en-US" smtClean="0"/>
              <a:t>4/9/2023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7738625-43FC-4A37-BC39-2F780B6F5180}" type="slidenum">
              <a:rPr lang="en-US" smtClean="0"/>
              <a:t>‹#›</a:t>
            </a:fld>
            <a:endParaRPr lang="en-US"/>
          </a:p>
        </p:txBody>
      </p:sp>
    </p:spTree>
    <p:extLst>
      <p:ext uri="{BB962C8B-B14F-4D97-AF65-F5344CB8AC3E}">
        <p14:creationId xmlns:p14="http://schemas.microsoft.com/office/powerpoint/2010/main" val="19388483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B39C007-668C-49E7-86E7-4EAF63952E92}" type="datetimeFigureOut">
              <a:rPr lang="en-US" smtClean="0"/>
              <a:t>4/9/2023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7738625-43FC-4A37-BC39-2F780B6F5180}"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31231056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B39C007-668C-49E7-86E7-4EAF63952E92}" type="datetimeFigureOut">
              <a:rPr lang="en-US" smtClean="0"/>
              <a:t>4/9/2023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7738625-43FC-4A37-BC39-2F780B6F5180}" type="slidenum">
              <a:rPr lang="en-US" smtClean="0"/>
              <a:t>‹#›</a:t>
            </a:fld>
            <a:endParaRPr lang="en-US"/>
          </a:p>
        </p:txBody>
      </p:sp>
    </p:spTree>
    <p:extLst>
      <p:ext uri="{BB962C8B-B14F-4D97-AF65-F5344CB8AC3E}">
        <p14:creationId xmlns:p14="http://schemas.microsoft.com/office/powerpoint/2010/main" val="178011452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B39C007-668C-49E7-86E7-4EAF63952E92}" type="datetimeFigureOut">
              <a:rPr lang="en-US" smtClean="0"/>
              <a:t>4/9/2023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7738625-43FC-4A37-BC39-2F780B6F5180}" type="slidenum">
              <a:rPr lang="en-US" smtClean="0"/>
              <a:t>‹#›</a:t>
            </a:fld>
            <a:endParaRPr lang="en-US"/>
          </a:p>
        </p:txBody>
      </p:sp>
    </p:spTree>
    <p:extLst>
      <p:ext uri="{BB962C8B-B14F-4D97-AF65-F5344CB8AC3E}">
        <p14:creationId xmlns:p14="http://schemas.microsoft.com/office/powerpoint/2010/main" val="202080999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B39C007-668C-49E7-86E7-4EAF63952E92}" type="datetimeFigureOut">
              <a:rPr lang="en-US" smtClean="0"/>
              <a:t>4/9/2023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7738625-43FC-4A37-BC39-2F780B6F5180}" type="slidenum">
              <a:rPr lang="en-US" smtClean="0"/>
              <a:t>‹#›</a:t>
            </a:fld>
            <a:endParaRPr lang="en-US"/>
          </a:p>
        </p:txBody>
      </p:sp>
    </p:spTree>
    <p:extLst>
      <p:ext uri="{BB962C8B-B14F-4D97-AF65-F5344CB8AC3E}">
        <p14:creationId xmlns:p14="http://schemas.microsoft.com/office/powerpoint/2010/main" val="14881663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B39C007-668C-49E7-86E7-4EAF63952E92}" type="datetimeFigureOut">
              <a:rPr lang="en-US" smtClean="0"/>
              <a:t>4/9/2023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7738625-43FC-4A37-BC39-2F780B6F5180}" type="slidenum">
              <a:rPr lang="en-US" smtClean="0"/>
              <a:t>‹#›</a:t>
            </a:fld>
            <a:endParaRPr lang="en-US"/>
          </a:p>
        </p:txBody>
      </p:sp>
    </p:spTree>
    <p:extLst>
      <p:ext uri="{BB962C8B-B14F-4D97-AF65-F5344CB8AC3E}">
        <p14:creationId xmlns:p14="http://schemas.microsoft.com/office/powerpoint/2010/main" val="17351210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B39C007-668C-49E7-86E7-4EAF63952E92}" type="datetimeFigureOut">
              <a:rPr lang="en-US" smtClean="0"/>
              <a:t>4/9/2023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7738625-43FC-4A37-BC39-2F780B6F5180}" type="slidenum">
              <a:rPr lang="en-US" smtClean="0"/>
              <a:t>‹#›</a:t>
            </a:fld>
            <a:endParaRPr lang="en-US"/>
          </a:p>
        </p:txBody>
      </p:sp>
    </p:spTree>
    <p:extLst>
      <p:ext uri="{BB962C8B-B14F-4D97-AF65-F5344CB8AC3E}">
        <p14:creationId xmlns:p14="http://schemas.microsoft.com/office/powerpoint/2010/main" val="5037650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B39C007-668C-49E7-86E7-4EAF63952E92}" type="datetimeFigureOut">
              <a:rPr lang="en-US" smtClean="0"/>
              <a:t>4/9/2023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7738625-43FC-4A37-BC39-2F780B6F5180}" type="slidenum">
              <a:rPr lang="en-US" smtClean="0"/>
              <a:t>‹#›</a:t>
            </a:fld>
            <a:endParaRPr lang="en-US"/>
          </a:p>
        </p:txBody>
      </p:sp>
    </p:spTree>
    <p:extLst>
      <p:ext uri="{BB962C8B-B14F-4D97-AF65-F5344CB8AC3E}">
        <p14:creationId xmlns:p14="http://schemas.microsoft.com/office/powerpoint/2010/main" val="19639042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B39C007-668C-49E7-86E7-4EAF63952E92}" type="datetimeFigureOut">
              <a:rPr lang="en-US" smtClean="0"/>
              <a:t>4/9/2023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7738625-43FC-4A37-BC39-2F780B6F5180}" type="slidenum">
              <a:rPr lang="en-US" smtClean="0"/>
              <a:t>‹#›</a:t>
            </a:fld>
            <a:endParaRPr lang="en-US"/>
          </a:p>
        </p:txBody>
      </p:sp>
    </p:spTree>
    <p:extLst>
      <p:ext uri="{BB962C8B-B14F-4D97-AF65-F5344CB8AC3E}">
        <p14:creationId xmlns:p14="http://schemas.microsoft.com/office/powerpoint/2010/main" val="26366888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B39C007-668C-49E7-86E7-4EAF63952E92}" type="datetimeFigureOut">
              <a:rPr lang="en-US" smtClean="0"/>
              <a:t>4/9/2023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7738625-43FC-4A37-BC39-2F780B6F5180}" type="slidenum">
              <a:rPr lang="en-US" smtClean="0"/>
              <a:t>‹#›</a:t>
            </a:fld>
            <a:endParaRPr lang="en-US"/>
          </a:p>
        </p:txBody>
      </p:sp>
    </p:spTree>
    <p:extLst>
      <p:ext uri="{BB962C8B-B14F-4D97-AF65-F5344CB8AC3E}">
        <p14:creationId xmlns:p14="http://schemas.microsoft.com/office/powerpoint/2010/main" val="10503731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B39C007-668C-49E7-86E7-4EAF63952E92}" type="datetimeFigureOut">
              <a:rPr lang="en-US" smtClean="0"/>
              <a:t>4/9/2023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7738625-43FC-4A37-BC39-2F780B6F5180}" type="slidenum">
              <a:rPr lang="en-US" smtClean="0"/>
              <a:t>‹#›</a:t>
            </a:fld>
            <a:endParaRPr lang="en-US"/>
          </a:p>
        </p:txBody>
      </p:sp>
    </p:spTree>
    <p:extLst>
      <p:ext uri="{BB962C8B-B14F-4D97-AF65-F5344CB8AC3E}">
        <p14:creationId xmlns:p14="http://schemas.microsoft.com/office/powerpoint/2010/main" val="3978831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B39C007-668C-49E7-86E7-4EAF63952E92}" type="datetimeFigureOut">
              <a:rPr lang="en-US" smtClean="0"/>
              <a:t>4/9/2023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7738625-43FC-4A37-BC39-2F780B6F5180}" type="slidenum">
              <a:rPr lang="en-US" smtClean="0"/>
              <a:t>‹#›</a:t>
            </a:fld>
            <a:endParaRPr lang="en-US"/>
          </a:p>
        </p:txBody>
      </p:sp>
    </p:spTree>
    <p:extLst>
      <p:ext uri="{BB962C8B-B14F-4D97-AF65-F5344CB8AC3E}">
        <p14:creationId xmlns:p14="http://schemas.microsoft.com/office/powerpoint/2010/main" val="37380250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B39C007-668C-49E7-86E7-4EAF63952E92}" type="datetimeFigureOut">
              <a:rPr lang="en-US" smtClean="0"/>
              <a:t>4/9/2023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7738625-43FC-4A37-BC39-2F780B6F5180}" type="slidenum">
              <a:rPr lang="en-US" smtClean="0"/>
              <a:t>‹#›</a:t>
            </a:fld>
            <a:endParaRPr lang="en-US"/>
          </a:p>
        </p:txBody>
      </p:sp>
    </p:spTree>
    <p:extLst>
      <p:ext uri="{BB962C8B-B14F-4D97-AF65-F5344CB8AC3E}">
        <p14:creationId xmlns:p14="http://schemas.microsoft.com/office/powerpoint/2010/main" val="39148786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6B39C007-668C-49E7-86E7-4EAF63952E92}" type="datetimeFigureOut">
              <a:rPr lang="en-US" smtClean="0"/>
              <a:t>4/9/2023</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E7738625-43FC-4A37-BC39-2F780B6F5180}" type="slidenum">
              <a:rPr lang="en-US" smtClean="0"/>
              <a:t>‹#›</a:t>
            </a:fld>
            <a:endParaRPr lang="en-US"/>
          </a:p>
        </p:txBody>
      </p:sp>
    </p:spTree>
    <p:extLst>
      <p:ext uri="{BB962C8B-B14F-4D97-AF65-F5344CB8AC3E}">
        <p14:creationId xmlns:p14="http://schemas.microsoft.com/office/powerpoint/2010/main" val="8642131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www.creative-tim.com/product/argon-dashboard" TargetMode="External"/><Relationship Id="rId2" Type="http://schemas.openxmlformats.org/officeDocument/2006/relationships/hyperlink" Target="https://momo.vn/trai-tim-momo"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7FC8120-7918-ADEB-F974-B6C3987B0B3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57480" y="5076093"/>
            <a:ext cx="3234519" cy="1781907"/>
          </a:xfrm>
          <a:prstGeom prst="rect">
            <a:avLst/>
          </a:prstGeom>
        </p:spPr>
      </p:pic>
      <p:sp>
        <p:nvSpPr>
          <p:cNvPr id="2" name="Title 1">
            <a:extLst>
              <a:ext uri="{FF2B5EF4-FFF2-40B4-BE49-F238E27FC236}">
                <a16:creationId xmlns:a16="http://schemas.microsoft.com/office/drawing/2014/main" id="{42E39C5A-56A1-DAD0-C19D-5F57BB9EA69C}"/>
              </a:ext>
            </a:extLst>
          </p:cNvPr>
          <p:cNvSpPr>
            <a:spLocks noGrp="1"/>
          </p:cNvSpPr>
          <p:nvPr>
            <p:ph type="ctrTitle"/>
          </p:nvPr>
        </p:nvSpPr>
        <p:spPr>
          <a:xfrm>
            <a:off x="628885" y="1313774"/>
            <a:ext cx="8328595" cy="1646302"/>
          </a:xfrm>
        </p:spPr>
        <p:txBody>
          <a:bodyPr/>
          <a:lstStyle/>
          <a:p>
            <a:pPr>
              <a:lnSpc>
                <a:spcPct val="106000"/>
              </a:lnSpc>
              <a:spcAft>
                <a:spcPts val="800"/>
              </a:spcAft>
            </a:pPr>
            <a:r>
              <a:rPr lang="en-US" sz="2800" b="1">
                <a:solidFill>
                  <a:srgbClr val="FF0000"/>
                </a:solidFill>
                <a:effectLst/>
                <a:latin typeface="Arial" panose="020B0604020202020204" pitchFamily="34" charset="0"/>
                <a:ea typeface="Arial" panose="020B0604020202020204" pitchFamily="34" charset="0"/>
              </a:rPr>
              <a:t>XÂY DỰNG HỆ THỐNG QUYÊN GÓP TỪ THIỆN </a:t>
            </a:r>
            <a:br>
              <a:rPr lang="en-US" sz="2800">
                <a:solidFill>
                  <a:srgbClr val="FF0000"/>
                </a:solidFill>
                <a:effectLst/>
                <a:latin typeface="Arial" panose="020B0604020202020204" pitchFamily="34" charset="0"/>
                <a:ea typeface="Arial" panose="020B0604020202020204" pitchFamily="34" charset="0"/>
              </a:rPr>
            </a:br>
            <a:r>
              <a:rPr lang="en-US" sz="2800" b="1">
                <a:solidFill>
                  <a:srgbClr val="FF0000"/>
                </a:solidFill>
                <a:effectLst/>
                <a:latin typeface="Arial" panose="020B0604020202020204" pitchFamily="34" charset="0"/>
                <a:ea typeface="Arial" panose="020B0604020202020204" pitchFamily="34" charset="0"/>
              </a:rPr>
              <a:t>BẰNG CÔNG NGHỆ WEB</a:t>
            </a:r>
            <a:endParaRPr lang="en-US" sz="7200">
              <a:solidFill>
                <a:srgbClr val="FF0000"/>
              </a:solidFill>
            </a:endParaRPr>
          </a:p>
        </p:txBody>
      </p:sp>
      <p:sp>
        <p:nvSpPr>
          <p:cNvPr id="3" name="Subtitle 2">
            <a:extLst>
              <a:ext uri="{FF2B5EF4-FFF2-40B4-BE49-F238E27FC236}">
                <a16:creationId xmlns:a16="http://schemas.microsoft.com/office/drawing/2014/main" id="{D3A42BDC-9CE7-2C46-AA0B-EEFE2BA6A4B9}"/>
              </a:ext>
            </a:extLst>
          </p:cNvPr>
          <p:cNvSpPr>
            <a:spLocks noGrp="1"/>
          </p:cNvSpPr>
          <p:nvPr>
            <p:ph type="subTitle" idx="1"/>
          </p:nvPr>
        </p:nvSpPr>
        <p:spPr>
          <a:xfrm>
            <a:off x="1002975" y="3558464"/>
            <a:ext cx="7766936" cy="1646302"/>
          </a:xfrm>
        </p:spPr>
        <p:txBody>
          <a:bodyPr>
            <a:noAutofit/>
          </a:bodyPr>
          <a:lstStyle/>
          <a:p>
            <a:pPr indent="44450">
              <a:lnSpc>
                <a:spcPct val="106000"/>
              </a:lnSpc>
              <a:spcBef>
                <a:spcPts val="0"/>
              </a:spcBef>
              <a:spcAft>
                <a:spcPts val="800"/>
              </a:spcAft>
              <a:tabLst>
                <a:tab pos="2514600" algn="l"/>
              </a:tabLst>
            </a:pPr>
            <a:r>
              <a:rPr lang="en-US" i="1">
                <a:solidFill>
                  <a:schemeClr val="tx1"/>
                </a:solidFill>
                <a:latin typeface="Arial" panose="020B0604020202020204" pitchFamily="34" charset="0"/>
                <a:ea typeface="Arial" panose="020B0604020202020204" pitchFamily="34" charset="0"/>
              </a:rPr>
              <a:t>Giáo viên </a:t>
            </a:r>
            <a:r>
              <a:rPr lang="en-US" i="1" err="1">
                <a:solidFill>
                  <a:schemeClr val="tx1"/>
                </a:solidFill>
                <a:latin typeface="Arial" panose="020B0604020202020204" pitchFamily="34" charset="0"/>
                <a:ea typeface="Arial" panose="020B0604020202020204" pitchFamily="34" charset="0"/>
              </a:rPr>
              <a:t>hướng</a:t>
            </a:r>
            <a:r>
              <a:rPr lang="en-US" i="1">
                <a:solidFill>
                  <a:schemeClr val="tx1"/>
                </a:solidFill>
                <a:latin typeface="Arial" panose="020B0604020202020204" pitchFamily="34" charset="0"/>
                <a:ea typeface="Arial" panose="020B0604020202020204" pitchFamily="34" charset="0"/>
              </a:rPr>
              <a:t> </a:t>
            </a:r>
            <a:r>
              <a:rPr lang="en-US" i="1" err="1">
                <a:solidFill>
                  <a:schemeClr val="tx1"/>
                </a:solidFill>
                <a:latin typeface="Arial" panose="020B0604020202020204" pitchFamily="34" charset="0"/>
                <a:ea typeface="Arial" panose="020B0604020202020204" pitchFamily="34" charset="0"/>
              </a:rPr>
              <a:t>dẫn</a:t>
            </a:r>
            <a:r>
              <a:rPr lang="en-US" i="1">
                <a:solidFill>
                  <a:schemeClr val="tx1"/>
                </a:solidFill>
                <a:latin typeface="Arial" panose="020B0604020202020204" pitchFamily="34" charset="0"/>
                <a:ea typeface="Arial" panose="020B0604020202020204" pitchFamily="34" charset="0"/>
              </a:rPr>
              <a:t>:	 </a:t>
            </a:r>
            <a:r>
              <a:rPr lang="en-US" i="1" err="1">
                <a:solidFill>
                  <a:schemeClr val="tx1"/>
                </a:solidFill>
                <a:latin typeface="Arial" panose="020B0604020202020204" pitchFamily="34" charset="0"/>
                <a:ea typeface="Arial" panose="020B0604020202020204" pitchFamily="34" charset="0"/>
              </a:rPr>
              <a:t>Nguyễn</a:t>
            </a:r>
            <a:r>
              <a:rPr lang="en-US" i="1">
                <a:solidFill>
                  <a:schemeClr val="tx1"/>
                </a:solidFill>
                <a:latin typeface="Arial" panose="020B0604020202020204" pitchFamily="34" charset="0"/>
                <a:ea typeface="Arial" panose="020B0604020202020204" pitchFamily="34" charset="0"/>
              </a:rPr>
              <a:t> Thanh </a:t>
            </a:r>
            <a:r>
              <a:rPr lang="en-US" i="1" err="1">
                <a:solidFill>
                  <a:schemeClr val="tx1"/>
                </a:solidFill>
                <a:latin typeface="Arial" panose="020B0604020202020204" pitchFamily="34" charset="0"/>
                <a:ea typeface="Arial" panose="020B0604020202020204" pitchFamily="34" charset="0"/>
              </a:rPr>
              <a:t>Hải</a:t>
            </a:r>
            <a:endParaRPr lang="en-US" i="1">
              <a:solidFill>
                <a:schemeClr val="tx1"/>
              </a:solidFill>
              <a:latin typeface="Arial" panose="020B0604020202020204" pitchFamily="34" charset="0"/>
              <a:ea typeface="Arial" panose="020B0604020202020204" pitchFamily="34" charset="0"/>
            </a:endParaRPr>
          </a:p>
          <a:p>
            <a:pPr indent="44450">
              <a:lnSpc>
                <a:spcPct val="106000"/>
              </a:lnSpc>
              <a:spcBef>
                <a:spcPts val="0"/>
              </a:spcBef>
              <a:spcAft>
                <a:spcPts val="800"/>
              </a:spcAft>
              <a:tabLst>
                <a:tab pos="3060700" algn="l"/>
              </a:tabLst>
            </a:pPr>
            <a:r>
              <a:rPr lang="en-US" i="1" err="1">
                <a:solidFill>
                  <a:schemeClr val="tx1"/>
                </a:solidFill>
                <a:latin typeface="Arial" panose="020B0604020202020204" pitchFamily="34" charset="0"/>
                <a:ea typeface="Arial" panose="020B0604020202020204" pitchFamily="34" charset="0"/>
              </a:rPr>
              <a:t>Sinh</a:t>
            </a:r>
            <a:r>
              <a:rPr lang="en-US" i="1">
                <a:solidFill>
                  <a:schemeClr val="tx1"/>
                </a:solidFill>
                <a:latin typeface="Arial" panose="020B0604020202020204" pitchFamily="34" charset="0"/>
                <a:ea typeface="Arial" panose="020B0604020202020204" pitchFamily="34" charset="0"/>
              </a:rPr>
              <a:t> viên </a:t>
            </a:r>
            <a:r>
              <a:rPr lang="en-US" i="1" err="1">
                <a:solidFill>
                  <a:schemeClr val="tx1"/>
                </a:solidFill>
                <a:latin typeface="Arial" panose="020B0604020202020204" pitchFamily="34" charset="0"/>
                <a:ea typeface="Arial" panose="020B0604020202020204" pitchFamily="34" charset="0"/>
              </a:rPr>
              <a:t>thực</a:t>
            </a:r>
            <a:r>
              <a:rPr lang="en-US" i="1">
                <a:solidFill>
                  <a:schemeClr val="tx1"/>
                </a:solidFill>
                <a:latin typeface="Arial" panose="020B0604020202020204" pitchFamily="34" charset="0"/>
                <a:ea typeface="Arial" panose="020B0604020202020204" pitchFamily="34" charset="0"/>
              </a:rPr>
              <a:t> hiện: 	</a:t>
            </a:r>
            <a:r>
              <a:rPr lang="en-US" i="1" err="1">
                <a:solidFill>
                  <a:schemeClr val="tx1"/>
                </a:solidFill>
                <a:latin typeface="Arial" panose="020B0604020202020204" pitchFamily="34" charset="0"/>
                <a:ea typeface="Arial" panose="020B0604020202020204" pitchFamily="34" charset="0"/>
              </a:rPr>
              <a:t>Trần</a:t>
            </a:r>
            <a:r>
              <a:rPr lang="en-US" i="1">
                <a:solidFill>
                  <a:schemeClr val="tx1"/>
                </a:solidFill>
                <a:latin typeface="Arial" panose="020B0604020202020204" pitchFamily="34" charset="0"/>
                <a:ea typeface="Arial" panose="020B0604020202020204" pitchFamily="34" charset="0"/>
              </a:rPr>
              <a:t> Lý Nam</a:t>
            </a:r>
          </a:p>
          <a:p>
            <a:pPr indent="44450">
              <a:lnSpc>
                <a:spcPct val="106000"/>
              </a:lnSpc>
              <a:spcBef>
                <a:spcPts val="0"/>
              </a:spcBef>
              <a:spcAft>
                <a:spcPts val="800"/>
              </a:spcAft>
              <a:tabLst>
                <a:tab pos="3060700" algn="l"/>
              </a:tabLst>
            </a:pPr>
            <a:r>
              <a:rPr lang="en-US" i="1">
                <a:solidFill>
                  <a:schemeClr val="tx1"/>
                </a:solidFill>
                <a:latin typeface="Arial" panose="020B0604020202020204" pitchFamily="34" charset="0"/>
                <a:ea typeface="Arial" panose="020B0604020202020204" pitchFamily="34" charset="0"/>
              </a:rPr>
              <a:t>Mã </a:t>
            </a:r>
            <a:r>
              <a:rPr lang="en-US" i="1" err="1">
                <a:solidFill>
                  <a:schemeClr val="tx1"/>
                </a:solidFill>
                <a:latin typeface="Arial" panose="020B0604020202020204" pitchFamily="34" charset="0"/>
                <a:ea typeface="Arial" panose="020B0604020202020204" pitchFamily="34" charset="0"/>
              </a:rPr>
              <a:t>học</a:t>
            </a:r>
            <a:r>
              <a:rPr lang="en-US" i="1">
                <a:solidFill>
                  <a:schemeClr val="tx1"/>
                </a:solidFill>
                <a:latin typeface="Arial" panose="020B0604020202020204" pitchFamily="34" charset="0"/>
                <a:ea typeface="Arial" panose="020B0604020202020204" pitchFamily="34" charset="0"/>
              </a:rPr>
              <a:t> viên: 	FX17215</a:t>
            </a:r>
          </a:p>
        </p:txBody>
      </p:sp>
      <p:sp>
        <p:nvSpPr>
          <p:cNvPr id="4" name="TextBox 3">
            <a:extLst>
              <a:ext uri="{FF2B5EF4-FFF2-40B4-BE49-F238E27FC236}">
                <a16:creationId xmlns:a16="http://schemas.microsoft.com/office/drawing/2014/main" id="{34D2172F-70D5-DE39-BECE-22FE344B560E}"/>
              </a:ext>
            </a:extLst>
          </p:cNvPr>
          <p:cNvSpPr txBox="1"/>
          <p:nvPr/>
        </p:nvSpPr>
        <p:spPr>
          <a:xfrm>
            <a:off x="912320" y="1313774"/>
            <a:ext cx="3974123" cy="369332"/>
          </a:xfrm>
          <a:prstGeom prst="rect">
            <a:avLst/>
          </a:prstGeom>
          <a:noFill/>
        </p:spPr>
        <p:txBody>
          <a:bodyPr wrap="square" rtlCol="0">
            <a:spAutoFit/>
          </a:bodyPr>
          <a:lstStyle/>
          <a:p>
            <a:r>
              <a:rPr lang="en-US">
                <a:solidFill>
                  <a:srgbClr val="00B0F0"/>
                </a:solidFill>
                <a:latin typeface="Arial" panose="020B0604020202020204" pitchFamily="34" charset="0"/>
                <a:cs typeface="Arial" panose="020B0604020202020204" pitchFamily="34" charset="0"/>
              </a:rPr>
              <a:t>ĐỒ ÁN CUỐI KHOÁ</a:t>
            </a:r>
          </a:p>
        </p:txBody>
      </p:sp>
      <p:sp>
        <p:nvSpPr>
          <p:cNvPr id="5" name="TextBox 4">
            <a:extLst>
              <a:ext uri="{FF2B5EF4-FFF2-40B4-BE49-F238E27FC236}">
                <a16:creationId xmlns:a16="http://schemas.microsoft.com/office/drawing/2014/main" id="{068B8A25-DFDC-335B-1391-2C8AFC8D3773}"/>
              </a:ext>
            </a:extLst>
          </p:cNvPr>
          <p:cNvSpPr txBox="1"/>
          <p:nvPr/>
        </p:nvSpPr>
        <p:spPr>
          <a:xfrm>
            <a:off x="5791202" y="6400800"/>
            <a:ext cx="2964889" cy="304507"/>
          </a:xfrm>
          <a:prstGeom prst="rect">
            <a:avLst/>
          </a:prstGeom>
          <a:noFill/>
        </p:spPr>
        <p:txBody>
          <a:bodyPr wrap="square" rtlCol="0">
            <a:spAutoFit/>
          </a:bodyPr>
          <a:lstStyle/>
          <a:p>
            <a:pPr algn="ctr">
              <a:lnSpc>
                <a:spcPct val="106000"/>
              </a:lnSpc>
              <a:spcAft>
                <a:spcPts val="800"/>
              </a:spcAft>
            </a:pPr>
            <a:r>
              <a:rPr lang="en-US" sz="1400" b="1" i="1">
                <a:solidFill>
                  <a:srgbClr val="00B050"/>
                </a:solidFill>
                <a:effectLst/>
                <a:latin typeface="Arial" panose="020B0604020202020204" pitchFamily="34" charset="0"/>
                <a:ea typeface="Arial" panose="020B0604020202020204" pitchFamily="34" charset="0"/>
              </a:rPr>
              <a:t>Hồ Chí Minh, tháng 04 năm 2023</a:t>
            </a:r>
            <a:endParaRPr lang="en-US" sz="1400" b="1">
              <a:solidFill>
                <a:srgbClr val="00B050"/>
              </a:solidFill>
              <a:effectLst/>
              <a:latin typeface="Arial" panose="020B0604020202020204" pitchFamily="34" charset="0"/>
              <a:ea typeface="Arial" panose="020B0604020202020204" pitchFamily="34" charset="0"/>
            </a:endParaRPr>
          </a:p>
        </p:txBody>
      </p:sp>
    </p:spTree>
    <p:extLst>
      <p:ext uri="{BB962C8B-B14F-4D97-AF65-F5344CB8AC3E}">
        <p14:creationId xmlns:p14="http://schemas.microsoft.com/office/powerpoint/2010/main" val="30427532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2"/>
                                        </p:tgtEl>
                                        <p:attrNameLst>
                                          <p:attrName>style.visibility</p:attrName>
                                        </p:attrNameLst>
                                      </p:cBhvr>
                                      <p:to>
                                        <p:strVal val="visible"/>
                                      </p:to>
                                    </p:set>
                                    <p:anim calcmode="lin" valueType="num">
                                      <p:cBhvr additive="base">
                                        <p:cTn id="14" dur="500" fill="hold"/>
                                        <p:tgtEl>
                                          <p:spTgt spid="2"/>
                                        </p:tgtEl>
                                        <p:attrNameLst>
                                          <p:attrName>ppt_x</p:attrName>
                                        </p:attrNameLst>
                                      </p:cBhvr>
                                      <p:tavLst>
                                        <p:tav tm="0">
                                          <p:val>
                                            <p:strVal val="#ppt_x"/>
                                          </p:val>
                                        </p:tav>
                                        <p:tav tm="100000">
                                          <p:val>
                                            <p:strVal val="#ppt_x"/>
                                          </p:val>
                                        </p:tav>
                                      </p:tavLst>
                                    </p:anim>
                                    <p:anim calcmode="lin" valueType="num">
                                      <p:cBhvr additive="base">
                                        <p:cTn id="15"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14" presetClass="entr" presetSubtype="10" fill="hold" grpId="0" nodeType="clickEffect">
                                  <p:stCondLst>
                                    <p:cond delay="0"/>
                                  </p:stCondLst>
                                  <p:childTnLst>
                                    <p:set>
                                      <p:cBhvr>
                                        <p:cTn id="19" dur="1" fill="hold">
                                          <p:stCondLst>
                                            <p:cond delay="0"/>
                                          </p:stCondLst>
                                        </p:cTn>
                                        <p:tgtEl>
                                          <p:spTgt spid="3">
                                            <p:txEl>
                                              <p:pRg st="0" end="0"/>
                                            </p:txEl>
                                          </p:spTgt>
                                        </p:tgtEl>
                                        <p:attrNameLst>
                                          <p:attrName>style.visibility</p:attrName>
                                        </p:attrNameLst>
                                      </p:cBhvr>
                                      <p:to>
                                        <p:strVal val="visible"/>
                                      </p:to>
                                    </p:set>
                                    <p:animEffect transition="in" filter="randombar(horizontal)">
                                      <p:cBhvr>
                                        <p:cTn id="20" dur="500"/>
                                        <p:tgtEl>
                                          <p:spTgt spid="3">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4" presetClass="entr" presetSubtype="10" fill="hold" grpId="0" nodeType="clickEffect">
                                  <p:stCondLst>
                                    <p:cond delay="0"/>
                                  </p:stCondLst>
                                  <p:childTnLst>
                                    <p:set>
                                      <p:cBhvr>
                                        <p:cTn id="24" dur="1" fill="hold">
                                          <p:stCondLst>
                                            <p:cond delay="0"/>
                                          </p:stCondLst>
                                        </p:cTn>
                                        <p:tgtEl>
                                          <p:spTgt spid="3">
                                            <p:txEl>
                                              <p:pRg st="1" end="1"/>
                                            </p:txEl>
                                          </p:spTgt>
                                        </p:tgtEl>
                                        <p:attrNameLst>
                                          <p:attrName>style.visibility</p:attrName>
                                        </p:attrNameLst>
                                      </p:cBhvr>
                                      <p:to>
                                        <p:strVal val="visible"/>
                                      </p:to>
                                    </p:set>
                                    <p:animEffect transition="in" filter="randombar(horizontal)">
                                      <p:cBhvr>
                                        <p:cTn id="25" dur="500"/>
                                        <p:tgtEl>
                                          <p:spTgt spid="3">
                                            <p:txEl>
                                              <p:pRg st="1" end="1"/>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4" presetClass="entr" presetSubtype="10" fill="hold" grpId="0" nodeType="clickEffect">
                                  <p:stCondLst>
                                    <p:cond delay="0"/>
                                  </p:stCondLst>
                                  <p:childTnLst>
                                    <p:set>
                                      <p:cBhvr>
                                        <p:cTn id="29" dur="1" fill="hold">
                                          <p:stCondLst>
                                            <p:cond delay="0"/>
                                          </p:stCondLst>
                                        </p:cTn>
                                        <p:tgtEl>
                                          <p:spTgt spid="3">
                                            <p:txEl>
                                              <p:pRg st="2" end="2"/>
                                            </p:txEl>
                                          </p:spTgt>
                                        </p:tgtEl>
                                        <p:attrNameLst>
                                          <p:attrName>style.visibility</p:attrName>
                                        </p:attrNameLst>
                                      </p:cBhvr>
                                      <p:to>
                                        <p:strVal val="visible"/>
                                      </p:to>
                                    </p:set>
                                    <p:animEffect transition="in" filter="randombar(horizontal)">
                                      <p:cBhvr>
                                        <p:cTn id="30" dur="500"/>
                                        <p:tgtEl>
                                          <p:spTgt spid="3">
                                            <p:txEl>
                                              <p:pRg st="2" end="2"/>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4" presetClass="entr" presetSubtype="10" fill="hold" grpId="0" nodeType="click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randombar(horizontal)">
                                      <p:cBhvr>
                                        <p:cTn id="35" dur="2000"/>
                                        <p:tgtEl>
                                          <p:spTgt spid="5"/>
                                        </p:tgtEl>
                                      </p:cBhvr>
                                    </p:animEffect>
                                  </p:childTnLst>
                                </p:cTn>
                              </p:par>
                            </p:childTnLst>
                          </p:cTn>
                        </p:par>
                      </p:childTnLst>
                    </p:cTn>
                  </p:par>
                  <p:par>
                    <p:cTn id="36" fill="hold">
                      <p:stCondLst>
                        <p:cond delay="indefinite"/>
                      </p:stCondLst>
                      <p:childTnLst>
                        <p:par>
                          <p:cTn id="37" fill="hold">
                            <p:stCondLst>
                              <p:cond delay="0"/>
                            </p:stCondLst>
                            <p:childTnLst>
                              <p:par>
                                <p:cTn id="38" presetID="14" presetClass="entr" presetSubtype="10" fill="hold" nodeType="clickEffect">
                                  <p:stCondLst>
                                    <p:cond delay="0"/>
                                  </p:stCondLst>
                                  <p:childTnLst>
                                    <p:set>
                                      <p:cBhvr>
                                        <p:cTn id="39" dur="1" fill="hold">
                                          <p:stCondLst>
                                            <p:cond delay="0"/>
                                          </p:stCondLst>
                                        </p:cTn>
                                        <p:tgtEl>
                                          <p:spTgt spid="7"/>
                                        </p:tgtEl>
                                        <p:attrNameLst>
                                          <p:attrName>style.visibility</p:attrName>
                                        </p:attrNameLst>
                                      </p:cBhvr>
                                      <p:to>
                                        <p:strVal val="visible"/>
                                      </p:to>
                                    </p:set>
                                    <p:animEffect transition="in" filter="randombar(horizontal)">
                                      <p:cBhvr>
                                        <p:cTn id="40"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4" grpId="0"/>
      <p:bldP spid="5"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4B97C1-9AA1-FEB7-E235-2C376C37D731}"/>
              </a:ext>
            </a:extLst>
          </p:cNvPr>
          <p:cNvSpPr>
            <a:spLocks noGrp="1"/>
          </p:cNvSpPr>
          <p:nvPr>
            <p:ph type="title"/>
          </p:nvPr>
        </p:nvSpPr>
        <p:spPr/>
        <p:txBody>
          <a:bodyPr vert="horz" lIns="91440" tIns="45720" rIns="91440" bIns="45720" rtlCol="0" anchor="t">
            <a:normAutofit/>
          </a:bodyPr>
          <a:lstStyle/>
          <a:p>
            <a:r>
              <a:rPr lang="vi-VN" sz="3200">
                <a:solidFill>
                  <a:srgbClr val="00B0F0"/>
                </a:solidFill>
                <a:latin typeface="Arial" panose="020B0604020202020204" pitchFamily="34" charset="0"/>
                <a:cs typeface="Arial" panose="020B0604020202020204" pitchFamily="34" charset="0"/>
              </a:rPr>
              <a:t>Hướng phát triển</a:t>
            </a:r>
            <a:endParaRPr lang="en-US" sz="3200">
              <a:solidFill>
                <a:srgbClr val="00B0F0"/>
              </a:solidFill>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38A210D2-A1AF-0601-05A7-A666CAFB68C3}"/>
              </a:ext>
            </a:extLst>
          </p:cNvPr>
          <p:cNvSpPr>
            <a:spLocks noGrp="1"/>
          </p:cNvSpPr>
          <p:nvPr>
            <p:ph idx="1"/>
          </p:nvPr>
        </p:nvSpPr>
        <p:spPr/>
        <p:txBody>
          <a:bodyPr/>
          <a:lstStyle/>
          <a:p>
            <a:r>
              <a:rPr lang="en-US" sz="1800">
                <a:solidFill>
                  <a:srgbClr val="000000"/>
                </a:solidFill>
                <a:effectLst/>
                <a:latin typeface="Tahoma" panose="020B0604030504040204" pitchFamily="34" charset="0"/>
                <a:ea typeface="Tahoma" panose="020B0604030504040204" pitchFamily="34" charset="0"/>
                <a:cs typeface="Tahoma" panose="020B0604030504040204" pitchFamily="34" charset="0"/>
              </a:rPr>
              <a:t>Tính năng thống kê sẽ được mở rộng với nhiều tiêu chí hơn để giúp người dùng có được cái nhìn chi tiết hơn về dữ liệu.</a:t>
            </a:r>
            <a:endParaRPr lang="en-US" sz="1800">
              <a:effectLst/>
              <a:latin typeface="Tahoma" panose="020B0604030504040204" pitchFamily="34" charset="0"/>
              <a:ea typeface="Tahoma" panose="020B0604030504040204" pitchFamily="34" charset="0"/>
              <a:cs typeface="Tahoma" panose="020B0604030504040204" pitchFamily="34" charset="0"/>
            </a:endParaRPr>
          </a:p>
          <a:p>
            <a:r>
              <a:rPr lang="en-US" sz="1800">
                <a:solidFill>
                  <a:srgbClr val="000000"/>
                </a:solidFill>
                <a:effectLst/>
                <a:latin typeface="Tahoma" panose="020B0604030504040204" pitchFamily="34" charset="0"/>
                <a:ea typeface="Tahoma" panose="020B0604030504040204" pitchFamily="34" charset="0"/>
                <a:cs typeface="Tahoma" panose="020B0604030504040204" pitchFamily="34" charset="0"/>
              </a:rPr>
              <a:t>Chúng tôi sẽ cung cấp khả năng đăng nhập bằng tài khoản Facebook hoặc Google+ để đơn giản hóa quá trình đăng nhập và tăng tính tiện ích cho người dùng.</a:t>
            </a:r>
            <a:endParaRPr lang="en-US" sz="1800">
              <a:effectLst/>
              <a:latin typeface="Tahoma" panose="020B0604030504040204" pitchFamily="34" charset="0"/>
              <a:ea typeface="Tahoma" panose="020B0604030504040204" pitchFamily="34" charset="0"/>
              <a:cs typeface="Tahoma" panose="020B0604030504040204" pitchFamily="34" charset="0"/>
            </a:endParaRPr>
          </a:p>
          <a:p>
            <a:r>
              <a:rPr lang="en-US" sz="1800">
                <a:solidFill>
                  <a:srgbClr val="000000"/>
                </a:solidFill>
                <a:effectLst/>
                <a:latin typeface="Tahoma" panose="020B0604030504040204" pitchFamily="34" charset="0"/>
                <a:ea typeface="Tahoma" panose="020B0604030504040204" pitchFamily="34" charset="0"/>
                <a:cs typeface="Tahoma" panose="020B0604030504040204" pitchFamily="34" charset="0"/>
              </a:rPr>
              <a:t>Chúng tôi sẽ thêm tính năng đăng bài và tin tức liên quan đến quỹ và các hoàn cảnh, cho phép người dùng có thể bình luận, like và chia sẻ các bài đăng và kết quả quyên góp từ trang web lên Facebook để tương tác với bạn bè và mở rộng phạm vi truyền thông.</a:t>
            </a:r>
            <a:endParaRPr lang="en-US" sz="1800">
              <a:effectLst/>
              <a:latin typeface="Tahoma" panose="020B0604030504040204" pitchFamily="34" charset="0"/>
              <a:ea typeface="Tahoma" panose="020B0604030504040204" pitchFamily="34" charset="0"/>
              <a:cs typeface="Tahoma" panose="020B0604030504040204" pitchFamily="34" charset="0"/>
            </a:endParaRPr>
          </a:p>
          <a:p>
            <a:r>
              <a:rPr lang="en-US" sz="1800">
                <a:solidFill>
                  <a:srgbClr val="000000"/>
                </a:solidFill>
                <a:effectLst/>
                <a:latin typeface="Tahoma" panose="020B0604030504040204" pitchFamily="34" charset="0"/>
                <a:ea typeface="Tahoma" panose="020B0604030504040204" pitchFamily="34" charset="0"/>
                <a:cs typeface="Tahoma" panose="020B0604030504040204" pitchFamily="34" charset="0"/>
              </a:rPr>
              <a:t>Chúng tôi sẽ tối ưu hóa thêm về giao diện để trang web trở nên bắt mắt và đẹp hơn, giúp cải thiện trải nghiệm người dùng và thu hút thêm lượt truy cập.</a:t>
            </a:r>
            <a:endParaRPr lang="en-US" sz="1800">
              <a:effectLst/>
              <a:latin typeface="Tahoma" panose="020B0604030504040204" pitchFamily="34" charset="0"/>
              <a:ea typeface="Tahoma" panose="020B0604030504040204" pitchFamily="34" charset="0"/>
              <a:cs typeface="Tahoma" panose="020B0604030504040204" pitchFamily="34" charset="0"/>
            </a:endParaRPr>
          </a:p>
          <a:p>
            <a:endParaRPr lang="en-US"/>
          </a:p>
        </p:txBody>
      </p:sp>
    </p:spTree>
    <p:extLst>
      <p:ext uri="{BB962C8B-B14F-4D97-AF65-F5344CB8AC3E}">
        <p14:creationId xmlns:p14="http://schemas.microsoft.com/office/powerpoint/2010/main" val="39058720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E1F959-7CE0-C910-42BB-B9B219D8E4FC}"/>
              </a:ext>
            </a:extLst>
          </p:cNvPr>
          <p:cNvSpPr>
            <a:spLocks noGrp="1"/>
          </p:cNvSpPr>
          <p:nvPr>
            <p:ph type="title"/>
          </p:nvPr>
        </p:nvSpPr>
        <p:spPr/>
        <p:txBody>
          <a:bodyPr vert="horz" lIns="91440" tIns="45720" rIns="91440" bIns="45720" rtlCol="0" anchor="t">
            <a:normAutofit/>
          </a:bodyPr>
          <a:lstStyle/>
          <a:p>
            <a:r>
              <a:rPr lang="en-US" sz="3200">
                <a:solidFill>
                  <a:srgbClr val="00B0F0"/>
                </a:solidFill>
                <a:latin typeface="Arial" panose="020B0604020202020204" pitchFamily="34" charset="0"/>
                <a:cs typeface="Arial" panose="020B0604020202020204" pitchFamily="34" charset="0"/>
              </a:rPr>
              <a:t>Tài liệu tham khảo</a:t>
            </a:r>
          </a:p>
        </p:txBody>
      </p:sp>
      <p:sp>
        <p:nvSpPr>
          <p:cNvPr id="3" name="Content Placeholder 2">
            <a:extLst>
              <a:ext uri="{FF2B5EF4-FFF2-40B4-BE49-F238E27FC236}">
                <a16:creationId xmlns:a16="http://schemas.microsoft.com/office/drawing/2014/main" id="{3FC1D28E-D9D1-0401-3B8F-CDC27057BEEB}"/>
              </a:ext>
            </a:extLst>
          </p:cNvPr>
          <p:cNvSpPr>
            <a:spLocks noGrp="1"/>
          </p:cNvSpPr>
          <p:nvPr>
            <p:ph idx="1"/>
          </p:nvPr>
        </p:nvSpPr>
        <p:spPr/>
        <p:txBody>
          <a:bodyPr/>
          <a:lstStyle/>
          <a:p>
            <a:r>
              <a:rPr lang="en-US" sz="1800">
                <a:solidFill>
                  <a:srgbClr val="000000"/>
                </a:solidFill>
                <a:effectLst/>
                <a:latin typeface="Arial" panose="020B0604020202020204" pitchFamily="34" charset="0"/>
                <a:ea typeface="Tahoma" panose="020B0604030504040204" pitchFamily="34" charset="0"/>
                <a:cs typeface="Arial" panose="020B0604020202020204" pitchFamily="34" charset="0"/>
              </a:rPr>
              <a:t>Hệ thống quyên góp của Momo: </a:t>
            </a:r>
            <a:r>
              <a:rPr lang="en-US" sz="1800" u="sng">
                <a:solidFill>
                  <a:srgbClr val="1155CC"/>
                </a:solidFill>
                <a:effectLst/>
                <a:latin typeface="Arial" panose="020B0604020202020204" pitchFamily="34" charset="0"/>
                <a:ea typeface="Tahoma" panose="020B0604030504040204" pitchFamily="34" charset="0"/>
                <a:cs typeface="Arial" panose="020B0604020202020204" pitchFamily="34" charset="0"/>
                <a:hlinkClick r:id="rId2"/>
              </a:rPr>
              <a:t>https://momo.vn/trai-tim-momo</a:t>
            </a:r>
            <a:r>
              <a:rPr lang="en-US" sz="1800">
                <a:solidFill>
                  <a:srgbClr val="000000"/>
                </a:solidFill>
                <a:effectLst/>
                <a:latin typeface="Arial" panose="020B0604020202020204" pitchFamily="34" charset="0"/>
                <a:ea typeface="Tahoma" panose="020B0604030504040204" pitchFamily="34" charset="0"/>
                <a:cs typeface="Arial" panose="020B0604020202020204" pitchFamily="34" charset="0"/>
              </a:rPr>
              <a:t> </a:t>
            </a:r>
          </a:p>
          <a:p>
            <a:r>
              <a:rPr lang="en-US" sz="1800">
                <a:solidFill>
                  <a:srgbClr val="000000"/>
                </a:solidFill>
                <a:effectLst/>
                <a:latin typeface="Arial" panose="020B0604020202020204" pitchFamily="34" charset="0"/>
                <a:ea typeface="Tahoma" panose="020B0604030504040204" pitchFamily="34" charset="0"/>
                <a:cs typeface="Arial" panose="020B0604020202020204" pitchFamily="34" charset="0"/>
              </a:rPr>
              <a:t>Giao diện trang quản trị: </a:t>
            </a:r>
            <a:r>
              <a:rPr lang="en-US" u="sng">
                <a:solidFill>
                  <a:schemeClr val="accent1"/>
                </a:solidFill>
                <a:latin typeface="Arial" panose="020B0604020202020204" pitchFamily="34" charset="0"/>
                <a:ea typeface="Tahoma" panose="020B0604030504040204" pitchFamily="34" charset="0"/>
                <a:cs typeface="Arial" panose="020B0604020202020204" pitchFamily="34" charset="0"/>
                <a:hlinkClick r:id="rId3">
                  <a:extLst>
                    <a:ext uri="{A12FA001-AC4F-418D-AE19-62706E023703}">
                      <ahyp:hlinkClr xmlns:ahyp="http://schemas.microsoft.com/office/drawing/2018/hyperlinkcolor" val="tx"/>
                    </a:ext>
                  </a:extLst>
                </a:hlinkClick>
              </a:rPr>
              <a:t>https://www.creative-tim.com/product/argon-dashboard</a:t>
            </a:r>
            <a:endParaRPr lang="en-US" u="sng">
              <a:solidFill>
                <a:schemeClr val="accent1"/>
              </a:solidFill>
              <a:latin typeface="Arial" panose="020B0604020202020204" pitchFamily="34" charset="0"/>
              <a:ea typeface="Tahoma" panose="020B0604030504040204" pitchFamily="34" charset="0"/>
              <a:cs typeface="Arial" panose="020B0604020202020204" pitchFamily="34" charset="0"/>
            </a:endParaRPr>
          </a:p>
          <a:p>
            <a:endParaRPr lang="en-US" u="sng">
              <a:solidFill>
                <a:schemeClr val="accent1"/>
              </a:solidFill>
              <a:latin typeface="Arial" panose="020B0604020202020204" pitchFamily="34" charset="0"/>
              <a:ea typeface="Tahoma" panose="020B0604030504040204" pitchFamily="34" charset="0"/>
              <a:cs typeface="Arial" panose="020B0604020202020204" pitchFamily="34" charset="0"/>
            </a:endParaRPr>
          </a:p>
          <a:p>
            <a:endParaRPr lang="en-US">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799723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1195EF-B41F-517F-B680-115C3E6257C9}"/>
              </a:ext>
            </a:extLst>
          </p:cNvPr>
          <p:cNvSpPr>
            <a:spLocks noGrp="1"/>
          </p:cNvSpPr>
          <p:nvPr>
            <p:ph type="title"/>
          </p:nvPr>
        </p:nvSpPr>
        <p:spPr/>
        <p:txBody>
          <a:bodyPr vert="horz" lIns="91440" tIns="45720" rIns="91440" bIns="45720" rtlCol="0" anchor="t">
            <a:normAutofit/>
          </a:bodyPr>
          <a:lstStyle/>
          <a:p>
            <a:r>
              <a:rPr lang="en-US" sz="3200">
                <a:solidFill>
                  <a:srgbClr val="00B0F0"/>
                </a:solidFill>
                <a:latin typeface="Arial" panose="020B0604020202020204" pitchFamily="34" charset="0"/>
                <a:cs typeface="Arial" panose="020B0604020202020204" pitchFamily="34" charset="0"/>
              </a:rPr>
              <a:t>Lời cảm ơn</a:t>
            </a:r>
          </a:p>
        </p:txBody>
      </p:sp>
      <p:sp>
        <p:nvSpPr>
          <p:cNvPr id="4" name="Content Placeholder 2">
            <a:extLst>
              <a:ext uri="{FF2B5EF4-FFF2-40B4-BE49-F238E27FC236}">
                <a16:creationId xmlns:a16="http://schemas.microsoft.com/office/drawing/2014/main" id="{CC7AA2F7-4B47-5D9B-53D9-FC1378D596F2}"/>
              </a:ext>
            </a:extLst>
          </p:cNvPr>
          <p:cNvSpPr>
            <a:spLocks noGrp="1"/>
          </p:cNvSpPr>
          <p:nvPr>
            <p:ph idx="1"/>
          </p:nvPr>
        </p:nvSpPr>
        <p:spPr>
          <a:xfrm>
            <a:off x="677334" y="2160589"/>
            <a:ext cx="8596668" cy="3880773"/>
          </a:xfrm>
        </p:spPr>
        <p:txBody>
          <a:bodyPr/>
          <a:lstStyle/>
          <a:p>
            <a:r>
              <a:rPr lang="en-US">
                <a:solidFill>
                  <a:srgbClr val="000000"/>
                </a:solidFill>
                <a:latin typeface="Arial" panose="020B0604020202020204" pitchFamily="34" charset="0"/>
                <a:ea typeface="Tahoma" panose="020B0604030504040204" pitchFamily="34" charset="0"/>
                <a:cs typeface="Arial" panose="020B0604020202020204" pitchFamily="34" charset="0"/>
              </a:rPr>
              <a:t>Em xin chân thành cảm ơn các mentor đã dành thời gian theo dõi và vấn đáp</a:t>
            </a:r>
          </a:p>
          <a:p>
            <a:r>
              <a:rPr lang="en-US">
                <a:solidFill>
                  <a:srgbClr val="000000"/>
                </a:solidFill>
                <a:latin typeface="Arial" panose="020B0604020202020204" pitchFamily="34" charset="0"/>
                <a:ea typeface="Tahoma" panose="020B0604030504040204" pitchFamily="34" charset="0"/>
                <a:cs typeface="Arial" panose="020B0604020202020204" pitchFamily="34" charset="0"/>
              </a:rPr>
              <a:t>Xin cảm ơn mentor Hải và các mentor khác đã tận tình giúp đỡ em hoàn thành dự án.</a:t>
            </a:r>
          </a:p>
          <a:p>
            <a:pPr marL="0" indent="0">
              <a:buNone/>
            </a:pPr>
            <a:endParaRPr lang="en-US">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7214284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D91D3C-5CF6-C391-60F9-8AB5FF884D42}"/>
              </a:ext>
            </a:extLst>
          </p:cNvPr>
          <p:cNvSpPr>
            <a:spLocks noGrp="1"/>
          </p:cNvSpPr>
          <p:nvPr>
            <p:ph type="title"/>
          </p:nvPr>
        </p:nvSpPr>
        <p:spPr>
          <a:xfrm>
            <a:off x="689057" y="703386"/>
            <a:ext cx="8596668" cy="1320800"/>
          </a:xfrm>
        </p:spPr>
        <p:txBody>
          <a:bodyPr>
            <a:normAutofit/>
          </a:bodyPr>
          <a:lstStyle/>
          <a:p>
            <a:r>
              <a:rPr lang="en-US" sz="3200" b="0" i="0">
                <a:solidFill>
                  <a:srgbClr val="00B0F0"/>
                </a:solidFill>
                <a:effectLst/>
                <a:latin typeface="Arial" panose="020B0604020202020204" pitchFamily="34" charset="0"/>
                <a:cs typeface="Arial" panose="020B0604020202020204" pitchFamily="34" charset="0"/>
              </a:rPr>
              <a:t>Tổng quan dự án</a:t>
            </a:r>
            <a:endParaRPr lang="en-US" sz="3200">
              <a:solidFill>
                <a:srgbClr val="00B0F0"/>
              </a:solidFill>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7F4434B8-2BF9-0D0E-CD9B-99A1FEEABAD1}"/>
              </a:ext>
            </a:extLst>
          </p:cNvPr>
          <p:cNvSpPr>
            <a:spLocks noGrp="1"/>
          </p:cNvSpPr>
          <p:nvPr>
            <p:ph idx="1"/>
          </p:nvPr>
        </p:nvSpPr>
        <p:spPr>
          <a:xfrm>
            <a:off x="689057" y="2254375"/>
            <a:ext cx="8596668" cy="2176949"/>
          </a:xfrm>
        </p:spPr>
        <p:txBody>
          <a:bodyPr/>
          <a:lstStyle/>
          <a:p>
            <a:r>
              <a:rPr lang="en-US" sz="1800">
                <a:solidFill>
                  <a:srgbClr val="000000"/>
                </a:solidFill>
                <a:effectLst/>
                <a:latin typeface="Arial" panose="020B0604020202020204" pitchFamily="34" charset="0"/>
                <a:ea typeface="Tahoma" panose="020B0604030504040204" pitchFamily="34" charset="0"/>
                <a:cs typeface="Arial" panose="020B0604020202020204" pitchFamily="34" charset="0"/>
              </a:rPr>
              <a:t>Xây dựng hệ thống quyên góp từ thiện bằng công nghệ WEB giúp người dùng theo dõi và tham gia</a:t>
            </a:r>
            <a:r>
              <a:rPr lang="en-US" sz="1800" b="1">
                <a:solidFill>
                  <a:srgbClr val="000000"/>
                </a:solidFill>
                <a:effectLst/>
                <a:latin typeface="Arial" panose="020B0604020202020204" pitchFamily="34" charset="0"/>
                <a:ea typeface="Tahoma" panose="020B0604030504040204" pitchFamily="34" charset="0"/>
                <a:cs typeface="Arial" panose="020B0604020202020204" pitchFamily="34" charset="0"/>
              </a:rPr>
              <a:t> </a:t>
            </a:r>
            <a:r>
              <a:rPr lang="en-US" sz="1800">
                <a:solidFill>
                  <a:srgbClr val="000000"/>
                </a:solidFill>
                <a:effectLst/>
                <a:latin typeface="Arial" panose="020B0604020202020204" pitchFamily="34" charset="0"/>
                <a:ea typeface="Tahoma" panose="020B0604030504040204" pitchFamily="34" charset="0"/>
                <a:cs typeface="Arial" panose="020B0604020202020204" pitchFamily="34" charset="0"/>
              </a:rPr>
              <a:t>hỗ trợ cho các trường hợp khó khăn trong cuộc sống. </a:t>
            </a:r>
          </a:p>
          <a:p>
            <a:r>
              <a:rPr lang="en-US" sz="1800">
                <a:solidFill>
                  <a:srgbClr val="000000"/>
                </a:solidFill>
                <a:effectLst/>
                <a:latin typeface="Arial" panose="020B0604020202020204" pitchFamily="34" charset="0"/>
                <a:ea typeface="Tahoma" panose="020B0604030504040204" pitchFamily="34" charset="0"/>
                <a:cs typeface="Arial" panose="020B0604020202020204" pitchFamily="34" charset="0"/>
              </a:rPr>
              <a:t>Đồng thời hệ thống cũng cung cấp nhiều tính năng quản trị website.</a:t>
            </a:r>
          </a:p>
          <a:p>
            <a:r>
              <a:rPr lang="en-US" sz="1800">
                <a:solidFill>
                  <a:srgbClr val="000000"/>
                </a:solidFill>
                <a:effectLst/>
                <a:latin typeface="Arial" panose="020B0604020202020204" pitchFamily="34" charset="0"/>
                <a:ea typeface="Tahoma" panose="020B0604030504040204" pitchFamily="34" charset="0"/>
                <a:cs typeface="Arial" panose="020B0604020202020204" pitchFamily="34" charset="0"/>
              </a:rPr>
              <a:t>Phạm vi của dự án là tạo ra một hệ thống website quyên góp từ thiện hoạt động tốt trên nhiều thiết bị (PC, laptop, máy tính </a:t>
            </a:r>
            <a:r>
              <a:rPr lang="en-US" sz="1800">
                <a:effectLst/>
                <a:latin typeface="Arial" panose="020B0604020202020204" pitchFamily="34" charset="0"/>
                <a:ea typeface="Tahoma" panose="020B0604030504040204" pitchFamily="34" charset="0"/>
                <a:cs typeface="Arial" panose="020B0604020202020204" pitchFamily="34" charset="0"/>
              </a:rPr>
              <a:t>bảng</a:t>
            </a:r>
            <a:r>
              <a:rPr lang="en-US" sz="1800">
                <a:solidFill>
                  <a:srgbClr val="000000"/>
                </a:solidFill>
                <a:effectLst/>
                <a:latin typeface="Arial" panose="020B0604020202020204" pitchFamily="34" charset="0"/>
                <a:ea typeface="Tahoma" panose="020B0604030504040204" pitchFamily="34" charset="0"/>
                <a:cs typeface="Arial" panose="020B0604020202020204" pitchFamily="34" charset="0"/>
              </a:rPr>
              <a:t>, điện thoại di động).</a:t>
            </a:r>
            <a:endParaRPr lang="en-US" sz="1800">
              <a:effectLst/>
              <a:latin typeface="Arial" panose="020B0604020202020204" pitchFamily="34" charset="0"/>
              <a:ea typeface="Arial" panose="020B0604020202020204" pitchFamily="34" charset="0"/>
              <a:cs typeface="Arial" panose="020B0604020202020204" pitchFamily="34" charset="0"/>
            </a:endParaRPr>
          </a:p>
          <a:p>
            <a:endParaRPr lang="en-US" sz="1800">
              <a:effectLst/>
              <a:latin typeface="Arial" panose="020B0604020202020204" pitchFamily="34" charset="0"/>
              <a:ea typeface="Arial" panose="020B0604020202020204" pitchFamily="34" charset="0"/>
              <a:cs typeface="Arial" panose="020B0604020202020204" pitchFamily="34" charset="0"/>
            </a:endParaRPr>
          </a:p>
          <a:p>
            <a:endParaRPr lang="en-US">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3EEB1DC4-B758-DEF3-F546-EA66E60FA9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57482" y="5073025"/>
            <a:ext cx="3234518" cy="1784975"/>
          </a:xfrm>
          <a:prstGeom prst="rect">
            <a:avLst/>
          </a:prstGeom>
        </p:spPr>
      </p:pic>
    </p:spTree>
    <p:extLst>
      <p:ext uri="{BB962C8B-B14F-4D97-AF65-F5344CB8AC3E}">
        <p14:creationId xmlns:p14="http://schemas.microsoft.com/office/powerpoint/2010/main" val="37042228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C180AD-B377-CD0A-6C0E-582609847634}"/>
              </a:ext>
            </a:extLst>
          </p:cNvPr>
          <p:cNvSpPr>
            <a:spLocks noGrp="1"/>
          </p:cNvSpPr>
          <p:nvPr>
            <p:ph type="title"/>
          </p:nvPr>
        </p:nvSpPr>
        <p:spPr/>
        <p:txBody>
          <a:bodyPr vert="horz" lIns="91440" tIns="45720" rIns="91440" bIns="45720" rtlCol="0" anchor="t">
            <a:normAutofit/>
          </a:bodyPr>
          <a:lstStyle/>
          <a:p>
            <a:r>
              <a:rPr lang="vi-VN" sz="3200">
                <a:solidFill>
                  <a:srgbClr val="00B0F0"/>
                </a:solidFill>
                <a:latin typeface="Arial" panose="020B0604020202020204" pitchFamily="34" charset="0"/>
                <a:cs typeface="Arial" panose="020B0604020202020204" pitchFamily="34" charset="0"/>
              </a:rPr>
              <a:t>Đối tượng sử dụng</a:t>
            </a:r>
            <a:endParaRPr lang="en-US" sz="3200">
              <a:solidFill>
                <a:srgbClr val="00B0F0"/>
              </a:solidFill>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9F71826E-0B4C-CD67-59EA-3B538A72A481}"/>
              </a:ext>
            </a:extLst>
          </p:cNvPr>
          <p:cNvSpPr>
            <a:spLocks noGrp="1"/>
          </p:cNvSpPr>
          <p:nvPr>
            <p:ph idx="1"/>
          </p:nvPr>
        </p:nvSpPr>
        <p:spPr>
          <a:xfrm>
            <a:off x="677333" y="2160589"/>
            <a:ext cx="8689405" cy="3880773"/>
          </a:xfrm>
        </p:spPr>
        <p:txBody>
          <a:bodyPr vert="horz" lIns="91440" tIns="45720" rIns="91440" bIns="45720" rtlCol="0">
            <a:normAutofit/>
          </a:bodyPr>
          <a:lstStyle/>
          <a:p>
            <a:r>
              <a:rPr lang="en-US">
                <a:solidFill>
                  <a:srgbClr val="000000"/>
                </a:solidFill>
                <a:latin typeface="Arial" panose="020B0604020202020204" pitchFamily="34" charset="0"/>
                <a:ea typeface="Tahoma" panose="020B0604030504040204" pitchFamily="34" charset="0"/>
                <a:cs typeface="Arial" panose="020B0604020202020204" pitchFamily="34" charset="0"/>
              </a:rPr>
              <a:t>N</a:t>
            </a:r>
            <a:r>
              <a:rPr lang="en-US">
                <a:solidFill>
                  <a:srgbClr val="000000"/>
                </a:solidFill>
                <a:effectLst/>
                <a:latin typeface="Arial" panose="020B0604020202020204" pitchFamily="34" charset="0"/>
                <a:ea typeface="Tahoma" panose="020B0604030504040204" pitchFamily="34" charset="0"/>
                <a:cs typeface="Arial" panose="020B0604020202020204" pitchFamily="34" charset="0"/>
              </a:rPr>
              <a:t>gười dùng quản trị (Admin) có 2 đối tượng:</a:t>
            </a:r>
          </a:p>
          <a:p>
            <a:pPr lvl="1"/>
            <a:r>
              <a:rPr lang="en-US" sz="1800">
                <a:solidFill>
                  <a:srgbClr val="000000"/>
                </a:solidFill>
                <a:latin typeface="Arial" panose="020B0604020202020204" pitchFamily="34" charset="0"/>
                <a:ea typeface="Tahoma" panose="020B0604030504040204" pitchFamily="34" charset="0"/>
                <a:cs typeface="Arial" panose="020B0604020202020204" pitchFamily="34" charset="0"/>
              </a:rPr>
              <a:t>Admin ban đầu: là admin có quyền cao nhất, có thể chỉnh sửa các admin khác và user</a:t>
            </a:r>
          </a:p>
          <a:p>
            <a:pPr lvl="1"/>
            <a:r>
              <a:rPr lang="en-US" sz="1800">
                <a:solidFill>
                  <a:srgbClr val="000000"/>
                </a:solidFill>
                <a:latin typeface="Arial" panose="020B0604020202020204" pitchFamily="34" charset="0"/>
                <a:ea typeface="Tahoma" panose="020B0604030504040204" pitchFamily="34" charset="0"/>
                <a:cs typeface="Arial" panose="020B0604020202020204" pitchFamily="34" charset="0"/>
              </a:rPr>
              <a:t>Admin được phân quyền: là admin có quyền chỉnh sửa các user nhưng không được chỉnh sửa admin khác</a:t>
            </a:r>
          </a:p>
          <a:p>
            <a:r>
              <a:rPr lang="en-US">
                <a:solidFill>
                  <a:srgbClr val="000000"/>
                </a:solidFill>
                <a:latin typeface="Arial" panose="020B0604020202020204" pitchFamily="34" charset="0"/>
                <a:ea typeface="Tahoma" panose="020B0604030504040204" pitchFamily="34" charset="0"/>
                <a:cs typeface="Arial" panose="020B0604020202020204" pitchFamily="34" charset="0"/>
              </a:rPr>
              <a:t>N</a:t>
            </a:r>
            <a:r>
              <a:rPr lang="en-US">
                <a:solidFill>
                  <a:srgbClr val="000000"/>
                </a:solidFill>
                <a:effectLst/>
                <a:latin typeface="Arial" panose="020B0604020202020204" pitchFamily="34" charset="0"/>
                <a:ea typeface="Tahoma" panose="020B0604030504040204" pitchFamily="34" charset="0"/>
                <a:cs typeface="Arial" panose="020B0604020202020204" pitchFamily="34" charset="0"/>
              </a:rPr>
              <a:t>gười dùng thông thường (User) có 2 đối tượng:</a:t>
            </a:r>
          </a:p>
          <a:p>
            <a:pPr lvl="1"/>
            <a:r>
              <a:rPr lang="en-US" sz="1800">
                <a:solidFill>
                  <a:srgbClr val="000000"/>
                </a:solidFill>
                <a:latin typeface="Arial" panose="020B0604020202020204" pitchFamily="34" charset="0"/>
                <a:ea typeface="Tahoma" panose="020B0604030504040204" pitchFamily="34" charset="0"/>
                <a:cs typeface="Arial" panose="020B0604020202020204" pitchFamily="34" charset="0"/>
              </a:rPr>
              <a:t>User chưa đăng ký: có quyền xem các trang Landing page (trang chủ, giới thiệu…)</a:t>
            </a:r>
          </a:p>
          <a:p>
            <a:pPr lvl="1"/>
            <a:r>
              <a:rPr lang="en-US" sz="1800">
                <a:solidFill>
                  <a:srgbClr val="000000"/>
                </a:solidFill>
                <a:latin typeface="Arial" panose="020B0604020202020204" pitchFamily="34" charset="0"/>
                <a:ea typeface="Tahoma" panose="020B0604030504040204" pitchFamily="34" charset="0"/>
                <a:cs typeface="Arial" panose="020B0604020202020204" pitchFamily="34" charset="0"/>
              </a:rPr>
              <a:t>User đã đăng ký: có thêm quyền quản lý tài khoản và xem lịch sử quyên góp</a:t>
            </a:r>
            <a:endParaRPr lang="en-US" sz="1800">
              <a:solidFill>
                <a:srgbClr val="000000"/>
              </a:solidFill>
              <a:effectLst/>
              <a:latin typeface="Arial" panose="020B0604020202020204" pitchFamily="34" charset="0"/>
              <a:ea typeface="Tahoma" panose="020B0604030504040204" pitchFamily="34" charset="0"/>
              <a:cs typeface="Arial" panose="020B0604020202020204" pitchFamily="34" charset="0"/>
            </a:endParaRPr>
          </a:p>
          <a:p>
            <a:pPr marL="0" indent="0">
              <a:buNone/>
            </a:pPr>
            <a:endParaRPr lang="en-US">
              <a:solidFill>
                <a:srgbClr val="000000"/>
              </a:solidFill>
              <a:latin typeface="Arial" panose="020B0604020202020204" pitchFamily="34" charset="0"/>
              <a:ea typeface="Tahoma" panose="020B0604030504040204" pitchFamily="34" charset="0"/>
              <a:cs typeface="Arial" panose="020B0604020202020204" pitchFamily="34" charset="0"/>
            </a:endParaRPr>
          </a:p>
        </p:txBody>
      </p:sp>
    </p:spTree>
    <p:extLst>
      <p:ext uri="{BB962C8B-B14F-4D97-AF65-F5344CB8AC3E}">
        <p14:creationId xmlns:p14="http://schemas.microsoft.com/office/powerpoint/2010/main" val="2683635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9429530-35BE-C65F-0223-4FED5A5845F3}"/>
              </a:ext>
            </a:extLst>
          </p:cNvPr>
          <p:cNvSpPr>
            <a:spLocks noGrp="1"/>
          </p:cNvSpPr>
          <p:nvPr>
            <p:ph idx="1"/>
          </p:nvPr>
        </p:nvSpPr>
        <p:spPr/>
        <p:txBody>
          <a:bodyPr vert="horz" lIns="91440" tIns="45720" rIns="91440" bIns="45720" rtlCol="0">
            <a:normAutofit/>
          </a:bodyPr>
          <a:lstStyle/>
          <a:p>
            <a:r>
              <a:rPr lang="en-US">
                <a:solidFill>
                  <a:srgbClr val="000000"/>
                </a:solidFill>
                <a:latin typeface="Arial" panose="020B0604020202020204" pitchFamily="34" charset="0"/>
                <a:ea typeface="Tahoma" panose="020B0604030504040204" pitchFamily="34" charset="0"/>
                <a:cs typeface="Arial" panose="020B0604020202020204" pitchFamily="34" charset="0"/>
              </a:rPr>
              <a:t>Dành cho USER:</a:t>
            </a:r>
          </a:p>
          <a:p>
            <a:pPr lvl="1"/>
            <a:r>
              <a:rPr lang="en-US">
                <a:solidFill>
                  <a:srgbClr val="000000"/>
                </a:solidFill>
                <a:latin typeface="Arial" panose="020B0604020202020204" pitchFamily="34" charset="0"/>
                <a:ea typeface="Tahoma" panose="020B0604030504040204" pitchFamily="34" charset="0"/>
                <a:cs typeface="Arial" panose="020B0604020202020204" pitchFamily="34" charset="0"/>
              </a:rPr>
              <a:t>Chức năng Đăng ký người dùng mới</a:t>
            </a:r>
          </a:p>
          <a:p>
            <a:pPr lvl="1"/>
            <a:r>
              <a:rPr lang="en-US">
                <a:solidFill>
                  <a:srgbClr val="000000"/>
                </a:solidFill>
                <a:latin typeface="Arial" panose="020B0604020202020204" pitchFamily="34" charset="0"/>
                <a:ea typeface="Tahoma" panose="020B0604030504040204" pitchFamily="34" charset="0"/>
                <a:cs typeface="Arial" panose="020B0604020202020204" pitchFamily="34" charset="0"/>
              </a:rPr>
              <a:t>Chức năng Đăng nhập &amp; Kiểm soát truy cập</a:t>
            </a:r>
          </a:p>
          <a:p>
            <a:pPr lvl="1"/>
            <a:r>
              <a:rPr lang="en-US">
                <a:solidFill>
                  <a:srgbClr val="000000"/>
                </a:solidFill>
                <a:latin typeface="Arial" panose="020B0604020202020204" pitchFamily="34" charset="0"/>
                <a:ea typeface="Tahoma" panose="020B0604030504040204" pitchFamily="34" charset="0"/>
                <a:cs typeface="Arial" panose="020B0604020202020204" pitchFamily="34" charset="0"/>
              </a:rPr>
              <a:t>Chức năng cấp lại mật khẩu (quên mật khẩu)</a:t>
            </a:r>
          </a:p>
          <a:p>
            <a:pPr lvl="1"/>
            <a:r>
              <a:rPr lang="en-US">
                <a:solidFill>
                  <a:srgbClr val="000000"/>
                </a:solidFill>
                <a:latin typeface="Arial" panose="020B0604020202020204" pitchFamily="34" charset="0"/>
                <a:ea typeface="Tahoma" panose="020B0604030504040204" pitchFamily="34" charset="0"/>
                <a:cs typeface="Arial" panose="020B0604020202020204" pitchFamily="34" charset="0"/>
              </a:rPr>
              <a:t>Chức năng thay đổi mật khẩu</a:t>
            </a:r>
          </a:p>
          <a:p>
            <a:pPr lvl="1"/>
            <a:r>
              <a:rPr lang="en-US">
                <a:solidFill>
                  <a:srgbClr val="000000"/>
                </a:solidFill>
                <a:latin typeface="Arial" panose="020B0604020202020204" pitchFamily="34" charset="0"/>
                <a:ea typeface="Tahoma" panose="020B0604030504040204" pitchFamily="34" charset="0"/>
                <a:cs typeface="Arial" panose="020B0604020202020204" pitchFamily="34" charset="0"/>
              </a:rPr>
              <a:t>Chức năng thay đổi thông tin cá nhân</a:t>
            </a:r>
          </a:p>
          <a:p>
            <a:pPr lvl="1"/>
            <a:r>
              <a:rPr lang="en-US">
                <a:solidFill>
                  <a:srgbClr val="000000"/>
                </a:solidFill>
                <a:latin typeface="Arial" panose="020B0604020202020204" pitchFamily="34" charset="0"/>
                <a:ea typeface="Tahoma" panose="020B0604030504040204" pitchFamily="34" charset="0"/>
                <a:cs typeface="Arial" panose="020B0604020202020204" pitchFamily="34" charset="0"/>
              </a:rPr>
              <a:t>Chức năng xem lại lịch sử quyên góp</a:t>
            </a:r>
          </a:p>
          <a:p>
            <a:pPr lvl="1"/>
            <a:r>
              <a:rPr lang="en-US">
                <a:solidFill>
                  <a:srgbClr val="000000"/>
                </a:solidFill>
                <a:latin typeface="Arial" panose="020B0604020202020204" pitchFamily="34" charset="0"/>
                <a:ea typeface="Tahoma" panose="020B0604030504040204" pitchFamily="34" charset="0"/>
                <a:cs typeface="Arial" panose="020B0604020202020204" pitchFamily="34" charset="0"/>
              </a:rPr>
              <a:t>Chức năng đăng xuất</a:t>
            </a:r>
          </a:p>
        </p:txBody>
      </p:sp>
      <p:sp>
        <p:nvSpPr>
          <p:cNvPr id="4" name="Title 1">
            <a:extLst>
              <a:ext uri="{FF2B5EF4-FFF2-40B4-BE49-F238E27FC236}">
                <a16:creationId xmlns:a16="http://schemas.microsoft.com/office/drawing/2014/main" id="{7CF42517-6035-8BF0-345E-5DA363DFB866}"/>
              </a:ext>
            </a:extLst>
          </p:cNvPr>
          <p:cNvSpPr>
            <a:spLocks noGrp="1"/>
          </p:cNvSpPr>
          <p:nvPr>
            <p:ph type="title"/>
          </p:nvPr>
        </p:nvSpPr>
        <p:spPr>
          <a:xfrm>
            <a:off x="677863" y="609600"/>
            <a:ext cx="8596312" cy="1320800"/>
          </a:xfrm>
        </p:spPr>
        <p:txBody>
          <a:bodyPr vert="horz" lIns="91440" tIns="45720" rIns="91440" bIns="45720" rtlCol="0" anchor="t">
            <a:normAutofit/>
          </a:bodyPr>
          <a:lstStyle/>
          <a:p>
            <a:r>
              <a:rPr lang="en-US" sz="3200">
                <a:solidFill>
                  <a:srgbClr val="00B0F0"/>
                </a:solidFill>
                <a:latin typeface="Arial" panose="020B0604020202020204" pitchFamily="34" charset="0"/>
                <a:cs typeface="Arial" panose="020B0604020202020204" pitchFamily="34" charset="0"/>
              </a:rPr>
              <a:t>Chức năng của dự án</a:t>
            </a:r>
          </a:p>
        </p:txBody>
      </p:sp>
      <p:sp>
        <p:nvSpPr>
          <p:cNvPr id="2" name="Content Placeholder 2">
            <a:extLst>
              <a:ext uri="{FF2B5EF4-FFF2-40B4-BE49-F238E27FC236}">
                <a16:creationId xmlns:a16="http://schemas.microsoft.com/office/drawing/2014/main" id="{62EF9DE6-AD49-24CF-E2E1-E78FA23B7117}"/>
              </a:ext>
            </a:extLst>
          </p:cNvPr>
          <p:cNvSpPr txBox="1">
            <a:spLocks/>
          </p:cNvSpPr>
          <p:nvPr/>
        </p:nvSpPr>
        <p:spPr>
          <a:xfrm>
            <a:off x="5639241" y="2160588"/>
            <a:ext cx="6552759" cy="3880773"/>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a:solidFill>
                  <a:srgbClr val="000000"/>
                </a:solidFill>
                <a:latin typeface="Arial" panose="020B0604020202020204" pitchFamily="34" charset="0"/>
                <a:ea typeface="Tahoma" panose="020B0604030504040204" pitchFamily="34" charset="0"/>
                <a:cs typeface="Arial" panose="020B0604020202020204" pitchFamily="34" charset="0"/>
              </a:rPr>
              <a:t>Dành cho ADMIN:</a:t>
            </a:r>
          </a:p>
          <a:p>
            <a:pPr lvl="1"/>
            <a:r>
              <a:rPr lang="en-US">
                <a:solidFill>
                  <a:srgbClr val="000000"/>
                </a:solidFill>
                <a:latin typeface="Arial" panose="020B0604020202020204" pitchFamily="34" charset="0"/>
                <a:ea typeface="Tahoma" panose="020B0604030504040204" pitchFamily="34" charset="0"/>
                <a:cs typeface="Arial" panose="020B0604020202020204" pitchFamily="34" charset="0"/>
              </a:rPr>
              <a:t>Chức năng quản lý các đợt quyên góp</a:t>
            </a:r>
          </a:p>
          <a:p>
            <a:pPr lvl="1"/>
            <a:r>
              <a:rPr lang="vi-VN">
                <a:solidFill>
                  <a:srgbClr val="000000"/>
                </a:solidFill>
                <a:latin typeface="Arial" panose="020B0604020202020204" pitchFamily="34" charset="0"/>
                <a:ea typeface="Tahoma" panose="020B0604030504040204" pitchFamily="34" charset="0"/>
                <a:cs typeface="Arial" panose="020B0604020202020204" pitchFamily="34" charset="0"/>
              </a:rPr>
              <a:t>Chức năng quản lý người dùng</a:t>
            </a:r>
            <a:endParaRPr lang="en-US">
              <a:solidFill>
                <a:srgbClr val="000000"/>
              </a:solidFill>
              <a:latin typeface="Arial" panose="020B0604020202020204" pitchFamily="34" charset="0"/>
              <a:ea typeface="Tahoma" panose="020B0604030504040204" pitchFamily="34" charset="0"/>
              <a:cs typeface="Arial" panose="020B0604020202020204" pitchFamily="34" charset="0"/>
            </a:endParaRPr>
          </a:p>
          <a:p>
            <a:pPr lvl="1"/>
            <a:r>
              <a:rPr lang="vi-VN">
                <a:solidFill>
                  <a:srgbClr val="000000"/>
                </a:solidFill>
                <a:latin typeface="Arial" panose="020B0604020202020204" pitchFamily="34" charset="0"/>
                <a:ea typeface="Tahoma" panose="020B0604030504040204" pitchFamily="34" charset="0"/>
                <a:cs typeface="Arial" panose="020B0604020202020204" pitchFamily="34" charset="0"/>
              </a:rPr>
              <a:t>Chức năng quản lý quyên góp của người dùng</a:t>
            </a:r>
            <a:endParaRPr lang="en-US">
              <a:solidFill>
                <a:srgbClr val="000000"/>
              </a:solidFill>
              <a:latin typeface="Arial" panose="020B0604020202020204" pitchFamily="34" charset="0"/>
              <a:ea typeface="Tahoma" panose="020B0604030504040204" pitchFamily="34" charset="0"/>
              <a:cs typeface="Arial" panose="020B0604020202020204" pitchFamily="34" charset="0"/>
            </a:endParaRPr>
          </a:p>
        </p:txBody>
      </p:sp>
    </p:spTree>
    <p:extLst>
      <p:ext uri="{BB962C8B-B14F-4D97-AF65-F5344CB8AC3E}">
        <p14:creationId xmlns:p14="http://schemas.microsoft.com/office/powerpoint/2010/main" val="27218725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8591AFD-5E2A-FED5-95A1-C608D3969784}"/>
              </a:ext>
            </a:extLst>
          </p:cNvPr>
          <p:cNvSpPr>
            <a:spLocks noGrp="1"/>
          </p:cNvSpPr>
          <p:nvPr>
            <p:ph type="title"/>
          </p:nvPr>
        </p:nvSpPr>
        <p:spPr>
          <a:xfrm>
            <a:off x="677863" y="609600"/>
            <a:ext cx="8596312" cy="855785"/>
          </a:xfrm>
        </p:spPr>
        <p:txBody>
          <a:bodyPr vert="horz" lIns="91440" tIns="45720" rIns="91440" bIns="45720" rtlCol="0" anchor="t">
            <a:normAutofit/>
          </a:bodyPr>
          <a:lstStyle/>
          <a:p>
            <a:r>
              <a:rPr lang="en-US" sz="3200">
                <a:solidFill>
                  <a:srgbClr val="00B0F0"/>
                </a:solidFill>
                <a:latin typeface="Arial" panose="020B0604020202020204" pitchFamily="34" charset="0"/>
                <a:cs typeface="Arial" panose="020B0604020202020204" pitchFamily="34" charset="0"/>
              </a:rPr>
              <a:t>Giao diện người dùng (USER)</a:t>
            </a:r>
          </a:p>
        </p:txBody>
      </p:sp>
      <p:pic>
        <p:nvPicPr>
          <p:cNvPr id="13" name="Content Placeholder 4">
            <a:extLst>
              <a:ext uri="{FF2B5EF4-FFF2-40B4-BE49-F238E27FC236}">
                <a16:creationId xmlns:a16="http://schemas.microsoft.com/office/drawing/2014/main" id="{4B52460F-153B-717E-4BEC-E5C51DC9F0C6}"/>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52664" y="1569658"/>
            <a:ext cx="3304782" cy="4783673"/>
          </a:xfrm>
          <a:prstGeom prst="rect">
            <a:avLst/>
          </a:prstGeom>
          <a:noFill/>
          <a:ln>
            <a:noFill/>
          </a:ln>
        </p:spPr>
      </p:pic>
      <p:pic>
        <p:nvPicPr>
          <p:cNvPr id="14" name="Picture 13">
            <a:extLst>
              <a:ext uri="{FF2B5EF4-FFF2-40B4-BE49-F238E27FC236}">
                <a16:creationId xmlns:a16="http://schemas.microsoft.com/office/drawing/2014/main" id="{B6CD8BC6-36A9-5FBB-34D0-2E97667064AD}"/>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49857"/>
          <a:stretch/>
        </p:blipFill>
        <p:spPr bwMode="auto">
          <a:xfrm>
            <a:off x="6191302" y="1569658"/>
            <a:ext cx="3304782" cy="4783673"/>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3202128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E58274A-1D1A-1123-7B2A-8211386BFBF7}"/>
              </a:ext>
            </a:extLst>
          </p:cNvPr>
          <p:cNvPicPr>
            <a:picLocks noChangeAspect="1"/>
          </p:cNvPicPr>
          <p:nvPr/>
        </p:nvPicPr>
        <p:blipFill>
          <a:blip r:embed="rId2"/>
          <a:stretch>
            <a:fillRect/>
          </a:stretch>
        </p:blipFill>
        <p:spPr>
          <a:xfrm>
            <a:off x="3041992" y="1318161"/>
            <a:ext cx="6108015" cy="4930239"/>
          </a:xfrm>
          <a:prstGeom prst="rect">
            <a:avLst/>
          </a:prstGeom>
        </p:spPr>
      </p:pic>
      <p:sp>
        <p:nvSpPr>
          <p:cNvPr id="6" name="Title 1">
            <a:extLst>
              <a:ext uri="{FF2B5EF4-FFF2-40B4-BE49-F238E27FC236}">
                <a16:creationId xmlns:a16="http://schemas.microsoft.com/office/drawing/2014/main" id="{BCC670C5-753D-9803-29E1-0B81F6E4ABF7}"/>
              </a:ext>
            </a:extLst>
          </p:cNvPr>
          <p:cNvSpPr txBox="1">
            <a:spLocks/>
          </p:cNvSpPr>
          <p:nvPr/>
        </p:nvSpPr>
        <p:spPr>
          <a:xfrm>
            <a:off x="677334" y="303481"/>
            <a:ext cx="8596668" cy="132080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200">
                <a:solidFill>
                  <a:srgbClr val="00B0F0"/>
                </a:solidFill>
                <a:latin typeface="Arial" panose="020B0604020202020204" pitchFamily="34" charset="0"/>
                <a:cs typeface="Arial" panose="020B0604020202020204" pitchFamily="34" charset="0"/>
              </a:rPr>
              <a:t>Giao diện người quản trị (ADMIN)</a:t>
            </a:r>
          </a:p>
        </p:txBody>
      </p:sp>
    </p:spTree>
    <p:extLst>
      <p:ext uri="{BB962C8B-B14F-4D97-AF65-F5344CB8AC3E}">
        <p14:creationId xmlns:p14="http://schemas.microsoft.com/office/powerpoint/2010/main" val="41377995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439BC9-438E-140E-C455-9287E0D165A7}"/>
              </a:ext>
            </a:extLst>
          </p:cNvPr>
          <p:cNvSpPr>
            <a:spLocks noGrp="1"/>
          </p:cNvSpPr>
          <p:nvPr>
            <p:ph type="title"/>
          </p:nvPr>
        </p:nvSpPr>
        <p:spPr/>
        <p:txBody>
          <a:bodyPr vert="horz" lIns="91440" tIns="45720" rIns="91440" bIns="45720" rtlCol="0" anchor="t">
            <a:normAutofit/>
          </a:bodyPr>
          <a:lstStyle/>
          <a:p>
            <a:r>
              <a:rPr lang="vi-VN" sz="3200">
                <a:solidFill>
                  <a:srgbClr val="00B0F0"/>
                </a:solidFill>
                <a:latin typeface="Arial" panose="020B0604020202020204" pitchFamily="34" charset="0"/>
                <a:cs typeface="Arial" panose="020B0604020202020204" pitchFamily="34" charset="0"/>
              </a:rPr>
              <a:t>Các công nghệ được sử dụng </a:t>
            </a:r>
            <a:br>
              <a:rPr lang="vi-VN" sz="3200">
                <a:solidFill>
                  <a:srgbClr val="00B0F0"/>
                </a:solidFill>
                <a:latin typeface="Arial" panose="020B0604020202020204" pitchFamily="34" charset="0"/>
                <a:cs typeface="Arial" panose="020B0604020202020204" pitchFamily="34" charset="0"/>
              </a:rPr>
            </a:br>
            <a:endParaRPr lang="en-US" sz="3200">
              <a:solidFill>
                <a:srgbClr val="00B0F0"/>
              </a:solidFill>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81082FE9-42DB-CE5A-D665-DAA4C4115167}"/>
              </a:ext>
            </a:extLst>
          </p:cNvPr>
          <p:cNvSpPr>
            <a:spLocks noGrp="1"/>
          </p:cNvSpPr>
          <p:nvPr>
            <p:ph idx="1"/>
          </p:nvPr>
        </p:nvSpPr>
        <p:spPr/>
        <p:txBody>
          <a:bodyPr/>
          <a:lstStyle/>
          <a:p>
            <a:r>
              <a:rPr lang="vi-VN"/>
              <a:t>OS Platform: Windows 10</a:t>
            </a:r>
          </a:p>
          <a:p>
            <a:r>
              <a:rPr lang="vi-VN"/>
              <a:t>Database được thiết kế bằng MSSQL Server.</a:t>
            </a:r>
          </a:p>
          <a:p>
            <a:r>
              <a:rPr lang="vi-VN"/>
              <a:t>Dự án sử dụng Web Server : Tomcat 9.0 </a:t>
            </a:r>
          </a:p>
          <a:p>
            <a:r>
              <a:rPr lang="vi-VN"/>
              <a:t>Dự án được tổ chức và code trên ứng dụng Eclipse for JEE, sử dụng ngôn ngữ Java, sử dụng </a:t>
            </a:r>
            <a:r>
              <a:rPr lang="en-US" sz="1800">
                <a:solidFill>
                  <a:srgbClr val="000000"/>
                </a:solidFill>
                <a:effectLst/>
                <a:latin typeface="Tahoma" panose="020B0604030504040204" pitchFamily="34" charset="0"/>
                <a:ea typeface="Tahoma" panose="020B0604030504040204" pitchFamily="34" charset="0"/>
              </a:rPr>
              <a:t>jdk-17.0.4.v20220903</a:t>
            </a:r>
            <a:r>
              <a:rPr lang="vi-VN"/>
              <a:t>.</a:t>
            </a:r>
          </a:p>
          <a:p>
            <a:r>
              <a:rPr lang="vi-VN"/>
              <a:t>Dự án được tổ chức code dựa trên “maven project”, và một số thư viện bên thứ ba khác</a:t>
            </a:r>
          </a:p>
          <a:p>
            <a:endParaRPr lang="en-US"/>
          </a:p>
        </p:txBody>
      </p:sp>
    </p:spTree>
    <p:extLst>
      <p:ext uri="{BB962C8B-B14F-4D97-AF65-F5344CB8AC3E}">
        <p14:creationId xmlns:p14="http://schemas.microsoft.com/office/powerpoint/2010/main" val="225404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49C7D1-1C9C-A470-3BA5-75210ECA61B9}"/>
              </a:ext>
            </a:extLst>
          </p:cNvPr>
          <p:cNvSpPr>
            <a:spLocks noGrp="1"/>
          </p:cNvSpPr>
          <p:nvPr>
            <p:ph type="title"/>
          </p:nvPr>
        </p:nvSpPr>
        <p:spPr/>
        <p:txBody>
          <a:bodyPr vert="horz" lIns="91440" tIns="45720" rIns="91440" bIns="45720" rtlCol="0" anchor="t">
            <a:normAutofit/>
          </a:bodyPr>
          <a:lstStyle/>
          <a:p>
            <a:r>
              <a:rPr lang="vi-VN" sz="3200">
                <a:solidFill>
                  <a:srgbClr val="00B0F0"/>
                </a:solidFill>
                <a:latin typeface="Arial" panose="020B0604020202020204" pitchFamily="34" charset="0"/>
                <a:cs typeface="Arial" panose="020B0604020202020204" pitchFamily="34" charset="0"/>
              </a:rPr>
              <a:t>Kết quả đạt được</a:t>
            </a:r>
            <a:endParaRPr lang="en-US" sz="3200">
              <a:solidFill>
                <a:srgbClr val="00B0F0"/>
              </a:solidFill>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4A31A989-CCEE-DF27-1C85-FFD045B36832}"/>
              </a:ext>
            </a:extLst>
          </p:cNvPr>
          <p:cNvSpPr>
            <a:spLocks noGrp="1"/>
          </p:cNvSpPr>
          <p:nvPr>
            <p:ph idx="1"/>
          </p:nvPr>
        </p:nvSpPr>
        <p:spPr/>
        <p:txBody>
          <a:bodyPr/>
          <a:lstStyle/>
          <a:p>
            <a:r>
              <a:rPr lang="en-US" sz="1800">
                <a:solidFill>
                  <a:srgbClr val="000000"/>
                </a:solidFill>
                <a:effectLst/>
                <a:latin typeface="Tahoma" panose="020B0604030504040204" pitchFamily="34" charset="0"/>
                <a:ea typeface="Tahoma" panose="020B0604030504040204" pitchFamily="34" charset="0"/>
              </a:rPr>
              <a:t>Hệ thống website đã được thiết kế để có thể hoạt động trên nhiều thiết bị, bao gồm PC, laptop, máy tính bảng và điện thoại. </a:t>
            </a:r>
          </a:p>
          <a:p>
            <a:r>
              <a:rPr lang="en-US" sz="1800">
                <a:solidFill>
                  <a:srgbClr val="000000"/>
                </a:solidFill>
                <a:effectLst/>
                <a:latin typeface="Tahoma" panose="020B0604030504040204" pitchFamily="34" charset="0"/>
                <a:ea typeface="Tahoma" panose="020B0604030504040204" pitchFamily="34" charset="0"/>
              </a:rPr>
              <a:t>Giao diện được thiết kế thân thiện, dễ sử dụng và cho phép người dùng thao tác các tính năng một cách nhanh chóng và hiệu quả. </a:t>
            </a:r>
            <a:endParaRPr lang="en-US">
              <a:solidFill>
                <a:srgbClr val="000000"/>
              </a:solidFill>
              <a:latin typeface="Tahoma" panose="020B0604030504040204" pitchFamily="34" charset="0"/>
              <a:ea typeface="Tahoma" panose="020B0604030504040204" pitchFamily="34" charset="0"/>
            </a:endParaRPr>
          </a:p>
          <a:p>
            <a:r>
              <a:rPr lang="en-US" sz="1800">
                <a:solidFill>
                  <a:srgbClr val="000000"/>
                </a:solidFill>
                <a:effectLst/>
                <a:latin typeface="Tahoma" panose="020B0604030504040204" pitchFamily="34" charset="0"/>
                <a:ea typeface="Tahoma" panose="020B0604030504040204" pitchFamily="34" charset="0"/>
              </a:rPr>
              <a:t>Cung cấp nhiều tính năng tiện ích và thú vị, phù hợp với nhu cầu sử dụng thực tế của người dùng.</a:t>
            </a:r>
          </a:p>
          <a:p>
            <a:r>
              <a:rPr lang="en-US" sz="1800">
                <a:solidFill>
                  <a:srgbClr val="000000"/>
                </a:solidFill>
                <a:effectLst/>
                <a:latin typeface="Tahoma" panose="020B0604030504040204" pitchFamily="34" charset="0"/>
                <a:ea typeface="Tahoma" panose="020B0604030504040204" pitchFamily="34" charset="0"/>
              </a:rPr>
              <a:t>Thực hiện việc phân quyền và mã hóa mật khẩu. </a:t>
            </a:r>
            <a:endParaRPr lang="en-US"/>
          </a:p>
        </p:txBody>
      </p:sp>
    </p:spTree>
    <p:extLst>
      <p:ext uri="{BB962C8B-B14F-4D97-AF65-F5344CB8AC3E}">
        <p14:creationId xmlns:p14="http://schemas.microsoft.com/office/powerpoint/2010/main" val="10124467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76CCA2-4FC4-D1AE-7A9E-4412812195C0}"/>
              </a:ext>
            </a:extLst>
          </p:cNvPr>
          <p:cNvSpPr>
            <a:spLocks noGrp="1"/>
          </p:cNvSpPr>
          <p:nvPr>
            <p:ph type="title"/>
          </p:nvPr>
        </p:nvSpPr>
        <p:spPr/>
        <p:txBody>
          <a:bodyPr vert="horz" lIns="91440" tIns="45720" rIns="91440" bIns="45720" rtlCol="0" anchor="t">
            <a:normAutofit/>
          </a:bodyPr>
          <a:lstStyle/>
          <a:p>
            <a:r>
              <a:rPr lang="en-US" sz="3200">
                <a:solidFill>
                  <a:srgbClr val="00B0F0"/>
                </a:solidFill>
                <a:latin typeface="Arial" panose="020B0604020202020204" pitchFamily="34" charset="0"/>
                <a:cs typeface="Arial" panose="020B0604020202020204" pitchFamily="34" charset="0"/>
              </a:rPr>
              <a:t>Những thách thức và hạn chế</a:t>
            </a:r>
          </a:p>
        </p:txBody>
      </p:sp>
      <p:sp>
        <p:nvSpPr>
          <p:cNvPr id="3" name="Content Placeholder 2">
            <a:extLst>
              <a:ext uri="{FF2B5EF4-FFF2-40B4-BE49-F238E27FC236}">
                <a16:creationId xmlns:a16="http://schemas.microsoft.com/office/drawing/2014/main" id="{91DBCAE8-079D-31AD-0A36-50969B8C05D1}"/>
              </a:ext>
            </a:extLst>
          </p:cNvPr>
          <p:cNvSpPr>
            <a:spLocks noGrp="1"/>
          </p:cNvSpPr>
          <p:nvPr>
            <p:ph idx="1"/>
          </p:nvPr>
        </p:nvSpPr>
        <p:spPr/>
        <p:txBody>
          <a:bodyPr/>
          <a:lstStyle/>
          <a:p>
            <a:r>
              <a:rPr lang="en-US" sz="1800">
                <a:solidFill>
                  <a:srgbClr val="000000"/>
                </a:solidFill>
                <a:effectLst/>
                <a:latin typeface="Arial" panose="020B0604020202020204" pitchFamily="34" charset="0"/>
                <a:ea typeface="Tahoma" panose="020B0604030504040204" pitchFamily="34" charset="0"/>
                <a:cs typeface="Arial" panose="020B0604020202020204" pitchFamily="34" charset="0"/>
              </a:rPr>
              <a:t>Tính năng thống kê hiện tại đang ở mức cơ bản và cần được cải thiện để đạt được sự đột phá và giúp người dùng có được cái nhìn toàn cảnh về dữ liệu.</a:t>
            </a:r>
          </a:p>
          <a:p>
            <a:r>
              <a:rPr lang="en-US" sz="1800">
                <a:solidFill>
                  <a:srgbClr val="000000"/>
                </a:solidFill>
                <a:effectLst/>
                <a:latin typeface="Arial" panose="020B0604020202020204" pitchFamily="34" charset="0"/>
                <a:ea typeface="Tahoma" panose="020B0604030504040204" pitchFamily="34" charset="0"/>
                <a:cs typeface="Arial" panose="020B0604020202020204" pitchFamily="34" charset="0"/>
              </a:rPr>
              <a:t>Các hiệu ứng tương tác với người dùng cũng cần được cải thiện để đạt được độ tốt nhất và tạo ra trải nghiệm tốt hơn cho người dùng. </a:t>
            </a:r>
            <a:endParaRPr lang="en-US">
              <a:solidFill>
                <a:srgbClr val="000000"/>
              </a:solidFill>
              <a:latin typeface="Arial" panose="020B0604020202020204" pitchFamily="34" charset="0"/>
              <a:ea typeface="Tahoma" panose="020B0604030504040204" pitchFamily="34" charset="0"/>
              <a:cs typeface="Arial" panose="020B0604020202020204" pitchFamily="34" charset="0"/>
            </a:endParaRPr>
          </a:p>
          <a:p>
            <a:r>
              <a:rPr lang="en-US">
                <a:solidFill>
                  <a:srgbClr val="000000"/>
                </a:solidFill>
                <a:latin typeface="Arial" panose="020B0604020202020204" pitchFamily="34" charset="0"/>
                <a:ea typeface="Tahoma" panose="020B0604030504040204" pitchFamily="34" charset="0"/>
                <a:cs typeface="Arial" panose="020B0604020202020204" pitchFamily="34" charset="0"/>
              </a:rPr>
              <a:t>Một số phần responsive và nâng cao chưa được thực hiện do thời gian còn hạn chế.</a:t>
            </a:r>
          </a:p>
          <a:p>
            <a:pPr marL="0" indent="0">
              <a:buNone/>
            </a:pPr>
            <a:endParaRPr lang="en-US">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109660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Facet</Template>
  <TotalTime>166</TotalTime>
  <Words>845</Words>
  <Application>Microsoft Office PowerPoint</Application>
  <PresentationFormat>Widescreen</PresentationFormat>
  <Paragraphs>58</Paragraphs>
  <Slides>12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Arial</vt:lpstr>
      <vt:lpstr>Tahoma</vt:lpstr>
      <vt:lpstr>Trebuchet MS</vt:lpstr>
      <vt:lpstr>Wingdings 3</vt:lpstr>
      <vt:lpstr>Facet</vt:lpstr>
      <vt:lpstr>XÂY DỰNG HỆ THỐNG QUYÊN GÓP TỪ THIỆN  BẰNG CÔNG NGHỆ WEB</vt:lpstr>
      <vt:lpstr>Tổng quan dự án</vt:lpstr>
      <vt:lpstr>Đối tượng sử dụng</vt:lpstr>
      <vt:lpstr>Chức năng của dự án</vt:lpstr>
      <vt:lpstr>Giao diện người dùng (USER)</vt:lpstr>
      <vt:lpstr>PowerPoint Presentation</vt:lpstr>
      <vt:lpstr>Các công nghệ được sử dụng  </vt:lpstr>
      <vt:lpstr>Kết quả đạt được</vt:lpstr>
      <vt:lpstr>Những thách thức và hạn chế</vt:lpstr>
      <vt:lpstr>Hướng phát triển</vt:lpstr>
      <vt:lpstr>Tài liệu tham khảo</vt:lpstr>
      <vt:lpstr>Lời cảm ơn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XÂY DỰNG HỆ THỐNG QUYÊN GÓP TỪ THIỆN  BẰNG CÔNG NGHỆ WEB</dc:title>
  <dc:creator>Vincent Van Gogh</dc:creator>
  <cp:lastModifiedBy>Vincent Van Gogh</cp:lastModifiedBy>
  <cp:revision>3</cp:revision>
  <dcterms:created xsi:type="dcterms:W3CDTF">2023-04-08T13:37:00Z</dcterms:created>
  <dcterms:modified xsi:type="dcterms:W3CDTF">2023-04-09T02:15:11Z</dcterms:modified>
</cp:coreProperties>
</file>